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648" r:id="rId1"/>
  </p:sldMasterIdLst>
  <p:notesMasterIdLst>
    <p:notesMasterId r:id="rId21"/>
  </p:notesMasterIdLst>
  <p:sldIdLst>
    <p:sldId id="265" r:id="rId2"/>
    <p:sldId id="266" r:id="rId3"/>
    <p:sldId id="268" r:id="rId4"/>
    <p:sldId id="269" r:id="rId5"/>
    <p:sldId id="271" r:id="rId6"/>
    <p:sldId id="272" r:id="rId7"/>
    <p:sldId id="315" r:id="rId8"/>
    <p:sldId id="278" r:id="rId9"/>
    <p:sldId id="279" r:id="rId10"/>
    <p:sldId id="307" r:id="rId11"/>
    <p:sldId id="318" r:id="rId12"/>
    <p:sldId id="270" r:id="rId13"/>
    <p:sldId id="308" r:id="rId14"/>
    <p:sldId id="283" r:id="rId15"/>
    <p:sldId id="319" r:id="rId16"/>
    <p:sldId id="281" r:id="rId17"/>
    <p:sldId id="316" r:id="rId18"/>
    <p:sldId id="317" r:id="rId19"/>
    <p:sldId id="284" r:id="rId20"/>
  </p:sldIdLst>
  <p:sldSz cx="14630400" cy="8229600"/>
  <p:notesSz cx="6797675" cy="9926638"/>
  <p:embeddedFontLst>
    <p:embeddedFont>
      <p:font typeface="游ゴシック" panose="020B0400000000000000" pitchFamily="50" charset="-128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Noto Sans JP" panose="020B0200000000000000" pitchFamily="50" charset="-128"/>
      <p:regular r:id="rId28"/>
      <p:bold r:id="rId29"/>
    </p:embeddedFont>
    <p:embeddedFont>
      <p:font typeface="Noto Sans JP Bold" panose="020B0200000000000000" pitchFamily="50" charset="-128"/>
      <p:bold r:id="rId30"/>
    </p:embeddedFont>
    <p:embeddedFont>
      <p:font typeface="Noto Sans JP Light" panose="020B0200000000000000" pitchFamily="50" charset="-128"/>
      <p:regular r:id="rId31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スタイル (中間)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32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性能比較（秒）</a:t>
            </a:r>
            <a:endParaRPr 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>
        <c:manualLayout>
          <c:layoutTarget val="inner"/>
          <c:xMode val="edge"/>
          <c:yMode val="edge"/>
          <c:x val="0.21677479255899534"/>
          <c:y val="0.14051414676225765"/>
          <c:w val="0.7471910148912484"/>
          <c:h val="0.6774674901256244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旧PC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CPU（シングル）</c:v>
                </c:pt>
                <c:pt idx="1">
                  <c:v>CPUマルチスレッド</c:v>
                </c:pt>
                <c:pt idx="2">
                  <c:v>CPUマルチプロセス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119</c:v>
                </c:pt>
                <c:pt idx="1">
                  <c:v>121</c:v>
                </c:pt>
                <c:pt idx="2">
                  <c:v>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A-4A6B-9F85-9346FB5E55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新PC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CPU（シングル）</c:v>
                </c:pt>
                <c:pt idx="1">
                  <c:v>CPUマルチスレッド</c:v>
                </c:pt>
                <c:pt idx="2">
                  <c:v>CPUマルチプロセス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53</c:v>
                </c:pt>
                <c:pt idx="1">
                  <c:v>51</c:v>
                </c:pt>
                <c:pt idx="2">
                  <c:v>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5A-4A6B-9F85-9346FB5E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2226288"/>
        <c:axId val="2072224368"/>
      </c:barChart>
      <c:catAx>
        <c:axId val="2072226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2224368"/>
        <c:crosses val="autoZero"/>
        <c:auto val="1"/>
        <c:lblAlgn val="ctr"/>
        <c:lblOffset val="100"/>
        <c:noMultiLvlLbl val="0"/>
      </c:catAx>
      <c:valAx>
        <c:axId val="207222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222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ja-JP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ja-JP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20" b="0" i="0" u="none" strike="noStrike" kern="1200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r>
              <a:rPr lang="ja-JP" altLang="en-US" dirty="0"/>
              <a:t>性能比較（秒）</a:t>
            </a:r>
            <a:endParaRPr lang="ja-JP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20" b="0" i="0" u="none" strike="noStrike" kern="1200" spc="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ja-JP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旧PC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CPU</c:v>
                </c:pt>
                <c:pt idx="1">
                  <c:v>CPUマルチスレッド</c:v>
                </c:pt>
                <c:pt idx="2">
                  <c:v>CPUマルチプロセス</c:v>
                </c:pt>
                <c:pt idx="3">
                  <c:v>GPU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50</c:v>
                </c:pt>
                <c:pt idx="1">
                  <c:v>55</c:v>
                </c:pt>
                <c:pt idx="2">
                  <c:v>40</c:v>
                </c:pt>
                <c:pt idx="3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35A-4A6B-9F85-9346FB5E556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新PC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CPU</c:v>
                </c:pt>
                <c:pt idx="1">
                  <c:v>CPUマルチスレッド</c:v>
                </c:pt>
                <c:pt idx="2">
                  <c:v>CPUマルチプロセス</c:v>
                </c:pt>
                <c:pt idx="3">
                  <c:v>GPU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40</c:v>
                </c:pt>
                <c:pt idx="1">
                  <c:v>46</c:v>
                </c:pt>
                <c:pt idx="2">
                  <c:v>35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35A-4A6B-9F85-9346FB5E556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072226288"/>
        <c:axId val="2072224368"/>
      </c:barChart>
      <c:catAx>
        <c:axId val="207222628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2224368"/>
        <c:crosses val="autoZero"/>
        <c:auto val="1"/>
        <c:lblAlgn val="ctr"/>
        <c:lblOffset val="100"/>
        <c:noMultiLvlLbl val="0"/>
      </c:catAx>
      <c:valAx>
        <c:axId val="20722243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ja-JP"/>
          </a:p>
        </c:txPr>
        <c:crossAx val="20722262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ja-JP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600">
          <a:solidFill>
            <a:schemeClr val="bg1"/>
          </a:solidFill>
        </a:defRPr>
      </a:pPr>
      <a:endParaRPr lang="ja-JP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35709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972FA-DF0F-E37D-F4BF-1D321BFAF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1EECBD-AC6C-E832-D2B0-8A7189FF3D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45E13B-726F-E459-63BB-0E882F2AD6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5B570-FC72-F4B4-8B1B-60F4F41AB9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94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9EEA-2FC9-CD48-DE60-AD9A616D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3DAFCF-C237-29A7-1977-54846662FC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5D755-630F-DDEB-D08A-D2284E08B6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1E6D64-C374-7803-1C5F-3E4DF6ACDA6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716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272DA-31A4-6A65-37DB-6172A188E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270B6F-AFA9-A682-9018-3FB03ED2BC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3794F7-D548-9A4C-44BA-BF07F76354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AE3639-02B6-0D1A-13D3-87E1B70D48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29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29E01-9E38-0F3B-0CA3-B7171F865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100907-DD90-AB50-93CB-4228F07D32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1FE350-C6FD-19E1-795F-EE3284FCF1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99B05-91B0-F722-25B6-106A770449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941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66888" tIns="33444" rIns="66888" bIns="33444"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 lIns="66888" tIns="33444" rIns="66888" bIns="33444"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7" r:id="rId28"/>
    <p:sldLayoutId id="2147483678" r:id="rId29"/>
    <p:sldLayoutId id="2147483679" r:id="rId30"/>
    <p:sldLayoutId id="2147483680" r:id="rId31"/>
    <p:sldLayoutId id="2147483681" r:id="rId32"/>
    <p:sldLayoutId id="2147483682" r:id="rId33"/>
    <p:sldLayoutId id="2147483683" r:id="rId34"/>
    <p:sldLayoutId id="2147483684" r:id="rId35"/>
    <p:sldLayoutId id="2147483685" r:id="rId36"/>
    <p:sldLayoutId id="2147483686" r:id="rId37"/>
    <p:sldLayoutId id="2147483687" r:id="rId38"/>
    <p:sldLayoutId id="2147483688" r:id="rId39"/>
    <p:sldLayoutId id="2147483689" r:id="rId40"/>
    <p:sldLayoutId id="2147483690" r:id="rId41"/>
    <p:sldLayoutId id="2147483691" r:id="rId42"/>
    <p:sldLayoutId id="2147483692" r:id="rId43"/>
    <p:sldLayoutId id="2147483693" r:id="rId44"/>
    <p:sldLayoutId id="2147483694" r:id="rId45"/>
    <p:sldLayoutId id="2147483695" r:id="rId46"/>
    <p:sldLayoutId id="2147483696" r:id="rId47"/>
    <p:sldLayoutId id="2147483697" r:id="rId48"/>
    <p:sldLayoutId id="2147483698" r:id="rId49"/>
    <p:sldLayoutId id="2147483699" r:id="rId50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4" Type="http://schemas.openxmlformats.org/officeDocument/2006/relationships/hyperlink" Target="https://arxiv.org/abs/1706.03762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155257"/>
            <a:ext cx="9923621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ja-JP" altLang="en-US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②</a:t>
            </a:r>
            <a:r>
              <a:rPr lang="en-US" sz="78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LLMの仕組み</a:t>
            </a:r>
            <a:endParaRPr lang="en-US" sz="7800" dirty="0"/>
          </a:p>
        </p:txBody>
      </p:sp>
      <p:sp>
        <p:nvSpPr>
          <p:cNvPr id="3" name="Text 1"/>
          <p:cNvSpPr/>
          <p:nvPr/>
        </p:nvSpPr>
        <p:spPr>
          <a:xfrm>
            <a:off x="793790" y="3693306"/>
            <a:ext cx="4365188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次の単語を予測する技術</a:t>
            </a:r>
            <a:endParaRPr lang="en-US" sz="31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3AB413C5-F789-8930-A7D4-5D95120E7830}"/>
              </a:ext>
            </a:extLst>
          </p:cNvPr>
          <p:cNvSpPr/>
          <p:nvPr/>
        </p:nvSpPr>
        <p:spPr>
          <a:xfrm>
            <a:off x="593490" y="5671396"/>
            <a:ext cx="13479560" cy="1835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※LLM</a:t>
            </a:r>
            <a:r>
              <a:rPr lang="ja-JP" altLang="en-US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（</a:t>
            </a:r>
            <a:r>
              <a:rPr lang="en-US" altLang="ja-JP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Large Language Model</a:t>
            </a:r>
            <a:r>
              <a:rPr lang="ja-JP" altLang="en-US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：大規模言語モデル）とは、</a:t>
            </a:r>
            <a:endParaRPr lang="en-US" altLang="ja-JP" sz="2000" b="1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lnSpc>
                <a:spcPts val="3900"/>
              </a:lnSpc>
              <a:buNone/>
            </a:pPr>
            <a:r>
              <a:rPr lang="ja-JP" altLang="en-US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大量の文章データを学習し、文脈をもとに「次に来る単語」を予測することで、文章を理解・生成する</a:t>
            </a:r>
            <a:r>
              <a:rPr lang="en-US" altLang="ja-JP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AI</a:t>
            </a:r>
            <a:r>
              <a:rPr lang="ja-JP" altLang="en-US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。</a:t>
            </a:r>
            <a:endParaRPr lang="en-US" altLang="ja-JP" sz="2000" b="1" dirty="0">
              <a:solidFill>
                <a:srgbClr val="FFFFFF"/>
              </a:solidFill>
              <a:latin typeface="Noto Sans JP" panose="020B0200000000000000" pitchFamily="50" charset="-128"/>
              <a:ea typeface="Noto Sans JP" panose="020B0200000000000000" pitchFamily="50" charset="-128"/>
              <a:cs typeface="Noto Sans JP Bold" pitchFamily="34" charset="-120"/>
            </a:endParaRPr>
          </a:p>
          <a:p>
            <a:pPr marL="0" indent="0" algn="l">
              <a:lnSpc>
                <a:spcPts val="3900"/>
              </a:lnSpc>
              <a:buNone/>
            </a:pPr>
            <a:r>
              <a:rPr lang="ja-JP" altLang="en-US" sz="2000" b="1" dirty="0">
                <a:solidFill>
                  <a:srgbClr val="FFFFFF"/>
                </a:solidFill>
                <a:latin typeface="Noto Sans JP" panose="020B0200000000000000" pitchFamily="50" charset="-128"/>
                <a:ea typeface="Noto Sans JP" panose="020B0200000000000000" pitchFamily="50" charset="-128"/>
                <a:cs typeface="Noto Sans JP Bold" pitchFamily="34" charset="-120"/>
              </a:rPr>
              <a:t>　文章の意味や知識を直接「理解」しているわけではないが、膨大な学習を通じて、意味に対応する内部表現を獲得</a:t>
            </a:r>
            <a:endParaRPr lang="en-US" sz="2000" dirty="0">
              <a:latin typeface="Noto Sans JP" panose="020B0200000000000000" pitchFamily="50" charset="-128"/>
              <a:ea typeface="Noto Sans JP" panose="020B0200000000000000" pitchFamily="50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0EDB5-1F3F-FB3A-B61B-9C1B2B175D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81310799-3EF6-22AC-6BCF-3B79F634B263}"/>
              </a:ext>
            </a:extLst>
          </p:cNvPr>
          <p:cNvSpPr/>
          <p:nvPr/>
        </p:nvSpPr>
        <p:spPr>
          <a:xfrm>
            <a:off x="422604" y="8355"/>
            <a:ext cx="4361833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小説の学習PG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・実行結果</a:t>
            </a:r>
            <a:endParaRPr lang="en-US" sz="3900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02EB0E92-415E-818B-BB3B-7AC0995E94C7}"/>
              </a:ext>
            </a:extLst>
          </p:cNvPr>
          <p:cNvSpPr txBox="1"/>
          <p:nvPr/>
        </p:nvSpPr>
        <p:spPr>
          <a:xfrm>
            <a:off x="259080" y="742275"/>
            <a:ext cx="6652260" cy="74789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200" dirty="0">
                <a:solidFill>
                  <a:schemeClr val="bg1"/>
                </a:solidFill>
              </a:rPr>
              <a:t>    </a:t>
            </a:r>
            <a:r>
              <a:rPr lang="ja-JP" altLang="en-US" sz="1200" dirty="0">
                <a:solidFill>
                  <a:schemeClr val="bg1"/>
                </a:solidFill>
              </a:rPr>
              <a:t># GPU設定</a:t>
            </a:r>
            <a:endParaRPr lang="en-US" altLang="ja-JP" sz="1200" dirty="0">
              <a:solidFill>
                <a:schemeClr val="bg1"/>
              </a:solidFill>
            </a:endParaRPr>
          </a:p>
          <a:p>
            <a:r>
              <a:rPr lang="ja-JP" altLang="en-US" sz="1200" dirty="0">
                <a:solidFill>
                  <a:schemeClr val="bg1"/>
                </a:solidFill>
              </a:rPr>
              <a:t>    device = torch.device('cuda' if torch.cuda.is_available() else 'cpu')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小説ファイルの読み込み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text = load_novels(max_files=3000, max_chars=10_000_000)</a:t>
            </a:r>
          </a:p>
          <a:p>
            <a:endParaRPr lang="ja-JP" altLang="en-US" sz="1200" dirty="0">
              <a:solidFill>
                <a:schemeClr val="bg1"/>
              </a:solidFill>
            </a:endParaRPr>
          </a:p>
          <a:p>
            <a:r>
              <a:rPr lang="ja-JP" altLang="en-US" sz="1200" dirty="0">
                <a:solidFill>
                  <a:schemeClr val="bg1"/>
                </a:solidFill>
              </a:rPr>
              <a:t>    # 語彙の作成（テキスト中の全ユニーク文字を抽出）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vocab, idx2char = create_vocabulary(text)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データセットとモデルの準備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dataset = NovelDataset(text, vocab)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dataloader = DataLoader(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dataset,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batch_size=BATCH_SIZE,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shuffle=True,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pin_memory=True,      # GPU への転送を高速化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persistent_workers=True   # 何度もプロセスを立て直さない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モデルの初期化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model = NovelTransformer(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vocab_size=len(vocab),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embedding_dim=EMBEDDING_DIM,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num_heads=NUM_HEADS, num_layers=NUM_LAYERS, ff_dim=FF_DIM).to(device)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損失関数：予測と正解の差を計算（クロスエントロピー損失）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criterion = nn.CrossEntropyLoss()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最適化アルゴリズム：AdamW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optimizer = torch.optim.AdamW(model.parameters(), lr=LEARNING_RATE, weight_decay=0.01)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学習の実行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train_model(model, dataloader, criterion, optimizer, scheduler, device)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# 3. チャットボットとして質問に応答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questions = [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"探偵とは","犯人の心理は","この事件の真相は",</a:t>
            </a:r>
          </a:p>
          <a:p>
            <a:r>
              <a:rPr lang="ja-JP" altLang="en-US" sz="1200" dirty="0">
                <a:solidFill>
                  <a:schemeClr val="bg1"/>
                </a:solidFill>
              </a:rPr>
              <a:t>        "不可解な出来事","奇妙な椅子","ゴリラは食べましたか？"    ]</a:t>
            </a:r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D2D2A485-A3AD-1FCD-0CEA-46248BC9E870}"/>
              </a:ext>
            </a:extLst>
          </p:cNvPr>
          <p:cNvSpPr/>
          <p:nvPr/>
        </p:nvSpPr>
        <p:spPr>
          <a:xfrm>
            <a:off x="5964994" y="2971800"/>
            <a:ext cx="1737360" cy="1889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おうちの</a:t>
            </a:r>
            <a:r>
              <a:rPr kumimoji="1" lang="en-US" altLang="ja-JP" sz="1400" dirty="0"/>
              <a:t>PC</a:t>
            </a:r>
            <a:r>
              <a:rPr kumimoji="1" lang="ja-JP" altLang="en-US" sz="1400" dirty="0"/>
              <a:t>で</a:t>
            </a:r>
            <a:r>
              <a:rPr kumimoji="1" lang="en-US" altLang="ja-JP" sz="1400" dirty="0"/>
              <a:t>3</a:t>
            </a:r>
            <a:r>
              <a:rPr kumimoji="1" lang="ja-JP" altLang="en-US" sz="1400" dirty="0"/>
              <a:t>日ほど学習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049C27-1812-5F33-3ED4-F13F5C69A2A1}"/>
              </a:ext>
            </a:extLst>
          </p:cNvPr>
          <p:cNvSpPr txBox="1"/>
          <p:nvPr/>
        </p:nvSpPr>
        <p:spPr>
          <a:xfrm>
            <a:off x="7963179" y="512849"/>
            <a:ext cx="6652260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sz="1600" dirty="0">
                <a:solidFill>
                  <a:schemeClr val="bg1"/>
                </a:solidFill>
              </a:rPr>
              <a:t> ============================================================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チャットボット起動（</a:t>
            </a:r>
            <a:r>
              <a:rPr lang="en-US" altLang="ja-JP" sz="1600" dirty="0">
                <a:solidFill>
                  <a:schemeClr val="bg1"/>
                </a:solidFill>
              </a:rPr>
              <a:t>Transformer</a:t>
            </a:r>
            <a:r>
              <a:rPr lang="ja-JP" altLang="en-US" sz="1600" dirty="0">
                <a:solidFill>
                  <a:schemeClr val="bg1"/>
                </a:solidFill>
              </a:rPr>
              <a:t>版）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============================================================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探偵とは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探偵とは、日本人とは皆、糞喰いとなっている。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犯人の心理は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犯人の心理は、欧洲大戦以後の闘争に反対している。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この事件の真相は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この事件の真相はすべて深く傷つきそうなものだった。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不可解な出来事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不可解な出来事に就いて、夢想していた事であった。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奇妙な椅子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奇妙な椅子に腰かけて、いままでは、私にも、この少年少女が、</a:t>
            </a:r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ja-JP" altLang="en-US" sz="1600" dirty="0">
                <a:solidFill>
                  <a:schemeClr val="bg1"/>
                </a:solidFill>
              </a:rPr>
              <a:t>そのような聡明な表情をしているのではないかと思われる。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</a:p>
          <a:p>
            <a:endParaRPr lang="en-US" altLang="ja-JP" sz="1600" dirty="0">
              <a:solidFill>
                <a:schemeClr val="bg1"/>
              </a:solidFill>
            </a:endParaRP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質問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ゴリラは食べましたか？</a:t>
            </a:r>
          </a:p>
          <a:p>
            <a:r>
              <a:rPr lang="ja-JP" altLang="en-US" sz="1600" dirty="0">
                <a:solidFill>
                  <a:schemeClr val="bg1"/>
                </a:solidFill>
              </a:rPr>
              <a:t>回答</a:t>
            </a:r>
            <a:r>
              <a:rPr lang="en-US" altLang="ja-JP" sz="1600" dirty="0">
                <a:solidFill>
                  <a:schemeClr val="bg1"/>
                </a:solidFill>
              </a:rPr>
              <a:t>: </a:t>
            </a:r>
            <a:r>
              <a:rPr lang="ja-JP" altLang="en-US" sz="1600" dirty="0">
                <a:solidFill>
                  <a:schemeClr val="bg1"/>
                </a:solidFill>
              </a:rPr>
              <a:t>ゴリラは食べましたか？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</a:t>
            </a:r>
            <a:r>
              <a:rPr lang="ja-JP" altLang="en-US" sz="1600" dirty="0">
                <a:solidFill>
                  <a:schemeClr val="bg1"/>
                </a:solidFill>
              </a:rPr>
              <a:t>　この世の中では、わたしたちは、気がついていました。</a:t>
            </a:r>
          </a:p>
          <a:p>
            <a:r>
              <a:rPr lang="en-US" altLang="ja-JP" sz="1600" dirty="0">
                <a:solidFill>
                  <a:schemeClr val="bg1"/>
                </a:solidFill>
              </a:rPr>
              <a:t> ------------------------------------------------------------</a:t>
            </a:r>
            <a:endParaRPr lang="ja-JP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09780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05394"/>
            <a:ext cx="4016945" cy="602873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04798" y="1255170"/>
            <a:ext cx="13944601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AIは小説そのものを「記憶」しているわけではない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 marL="0" indent="0" algn="l">
              <a:lnSpc>
                <a:spcPts val="185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膨大なテキストから、以下のような要素を圧縮して内部表現として保持している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4589911" y="2229918"/>
            <a:ext cx="74176" cy="74176"/>
          </a:xfrm>
          <a:prstGeom prst="roundRect">
            <a:avLst>
              <a:gd name="adj" fmla="val 616372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6" name="Text 3"/>
          <p:cNvSpPr/>
          <p:nvPr/>
        </p:nvSpPr>
        <p:spPr>
          <a:xfrm>
            <a:off x="4812438" y="2210424"/>
            <a:ext cx="4100481" cy="967188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単語や文字の出現しやすさ（確率</a:t>
            </a: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）</a:t>
            </a:r>
          </a:p>
          <a:p>
            <a:pPr>
              <a:lnSpc>
                <a:spcPts val="185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探偵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⇔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事件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⇔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真相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>
              <a:lnSpc>
                <a:spcPts val="185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奇妙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⇔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椅子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⇔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部屋</a:t>
            </a:r>
            <a:endParaRPr lang="en-US" altLang="ja-JP" sz="2000" dirty="0"/>
          </a:p>
          <a:p>
            <a:pPr>
              <a:lnSpc>
                <a:spcPts val="185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心理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⇔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犯人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⇔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動機</a:t>
            </a:r>
            <a:endParaRPr lang="en-US" altLang="ja-JP" sz="2000" dirty="0"/>
          </a:p>
        </p:txBody>
      </p:sp>
      <p:sp>
        <p:nvSpPr>
          <p:cNvPr id="10" name="Shape 7"/>
          <p:cNvSpPr/>
          <p:nvPr/>
        </p:nvSpPr>
        <p:spPr>
          <a:xfrm>
            <a:off x="4589911" y="3648216"/>
            <a:ext cx="74176" cy="74176"/>
          </a:xfrm>
          <a:prstGeom prst="roundRect">
            <a:avLst>
              <a:gd name="adj" fmla="val 616372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1" name="Text 8"/>
          <p:cNvSpPr/>
          <p:nvPr/>
        </p:nvSpPr>
        <p:spPr>
          <a:xfrm>
            <a:off x="4812438" y="3569456"/>
            <a:ext cx="2224683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文の流れやリズム（文体）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4589911" y="4176853"/>
            <a:ext cx="74176" cy="74176"/>
          </a:xfrm>
          <a:prstGeom prst="roundRect">
            <a:avLst>
              <a:gd name="adj" fmla="val 616372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3" name="Text 10"/>
          <p:cNvSpPr/>
          <p:nvPr/>
        </p:nvSpPr>
        <p:spPr>
          <a:xfrm>
            <a:off x="4812438" y="4098094"/>
            <a:ext cx="3142297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前後関係から意味を推測するパターン</a:t>
            </a:r>
            <a:endParaRPr lang="en-US" sz="2000" dirty="0"/>
          </a:p>
        </p:txBody>
      </p:sp>
      <p:sp>
        <p:nvSpPr>
          <p:cNvPr id="14" name="Shape 11"/>
          <p:cNvSpPr/>
          <p:nvPr/>
        </p:nvSpPr>
        <p:spPr>
          <a:xfrm>
            <a:off x="4589911" y="4705491"/>
            <a:ext cx="74176" cy="74176"/>
          </a:xfrm>
          <a:prstGeom prst="roundRect">
            <a:avLst>
              <a:gd name="adj" fmla="val 616372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 sz="2000"/>
          </a:p>
        </p:txBody>
      </p:sp>
      <p:sp>
        <p:nvSpPr>
          <p:cNvPr id="15" name="Text 12"/>
          <p:cNvSpPr/>
          <p:nvPr/>
        </p:nvSpPr>
        <p:spPr>
          <a:xfrm>
            <a:off x="4812438" y="4626731"/>
            <a:ext cx="3522345" cy="2318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「</a:t>
            </a:r>
            <a:r>
              <a:rPr lang="en-US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次に何が来やすいか」という予測ルール</a:t>
            </a:r>
            <a:endParaRPr lang="en-US" sz="2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>
              <a:lnSpc>
                <a:spcPts val="1800"/>
              </a:lnSpc>
            </a:pPr>
            <a:r>
              <a:rPr lang="en-US" altLang="ja-JP" sz="2000" dirty="0">
                <a:solidFill>
                  <a:srgbClr val="000000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👉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 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こうした関係性の重みが、モデル内部のパラメータとして蓄積</a:t>
            </a:r>
            <a:endParaRPr lang="en-US" altLang="ja-JP" sz="2000" dirty="0"/>
          </a:p>
          <a:p>
            <a:pPr marL="0" indent="0" algn="l">
              <a:lnSpc>
                <a:spcPts val="1800"/>
              </a:lnSpc>
              <a:buNone/>
            </a:pPr>
            <a:endParaRPr lang="en-US" sz="2000" dirty="0"/>
          </a:p>
        </p:txBody>
      </p:sp>
      <p:sp>
        <p:nvSpPr>
          <p:cNvPr id="18" name="Text 14"/>
          <p:cNvSpPr/>
          <p:nvPr/>
        </p:nvSpPr>
        <p:spPr>
          <a:xfrm>
            <a:off x="5072114" y="5210852"/>
            <a:ext cx="7326154" cy="2527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endParaRPr lang="en-US" sz="2000" dirty="0"/>
          </a:p>
        </p:txBody>
      </p:sp>
      <p:sp>
        <p:nvSpPr>
          <p:cNvPr id="19" name="Text 15"/>
          <p:cNvSpPr/>
          <p:nvPr/>
        </p:nvSpPr>
        <p:spPr>
          <a:xfrm>
            <a:off x="4589911" y="5838192"/>
            <a:ext cx="7956709" cy="475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その結果、AIは「正解を知っている」わけではないのに、小説らしい言い回し・雰囲気・展開を再現できるようになる。</a:t>
            </a:r>
            <a:endParaRPr lang="en-US" sz="2000" dirty="0"/>
          </a:p>
        </p:txBody>
      </p:sp>
      <p:sp>
        <p:nvSpPr>
          <p:cNvPr id="20" name="Text 16"/>
          <p:cNvSpPr/>
          <p:nvPr/>
        </p:nvSpPr>
        <p:spPr>
          <a:xfrm>
            <a:off x="4589911" y="6480177"/>
            <a:ext cx="795670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文法的に自然</a:t>
            </a:r>
            <a:endParaRPr lang="en-US" sz="2000" dirty="0"/>
          </a:p>
        </p:txBody>
      </p:sp>
      <p:sp>
        <p:nvSpPr>
          <p:cNvPr id="21" name="Text 17"/>
          <p:cNvSpPr/>
          <p:nvPr/>
        </p:nvSpPr>
        <p:spPr>
          <a:xfrm>
            <a:off x="4589911" y="6769618"/>
            <a:ext cx="795670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小説的な語彙選択</a:t>
            </a:r>
            <a:endParaRPr lang="en-US" sz="2000" dirty="0"/>
          </a:p>
        </p:txBody>
      </p:sp>
      <p:sp>
        <p:nvSpPr>
          <p:cNvPr id="22" name="Text 18"/>
          <p:cNvSpPr/>
          <p:nvPr/>
        </p:nvSpPr>
        <p:spPr>
          <a:xfrm>
            <a:off x="4589911" y="7059059"/>
            <a:ext cx="795670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850"/>
              </a:lnSpc>
              <a:buSzPct val="100000"/>
              <a:buChar char="•"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曖昧で含みを持たせた表現</a:t>
            </a:r>
            <a:endParaRPr lang="en-US" sz="2000" dirty="0"/>
          </a:p>
        </p:txBody>
      </p:sp>
      <p:sp>
        <p:nvSpPr>
          <p:cNvPr id="23" name="Text 19"/>
          <p:cNvSpPr/>
          <p:nvPr/>
        </p:nvSpPr>
        <p:spPr>
          <a:xfrm>
            <a:off x="4589911" y="7463514"/>
            <a:ext cx="7956709" cy="2375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これは、大量の小説に共通する"書き方の癖"を学習した結果</a:t>
            </a:r>
            <a:endParaRPr lang="en-US" sz="2000" dirty="0"/>
          </a:p>
        </p:txBody>
      </p:sp>
      <p:sp>
        <p:nvSpPr>
          <p:cNvPr id="25" name="Text 0"/>
          <p:cNvSpPr/>
          <p:nvPr/>
        </p:nvSpPr>
        <p:spPr>
          <a:xfrm>
            <a:off x="210299" y="464671"/>
            <a:ext cx="744212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小説の学習で何が起きているか？</a:t>
            </a:r>
            <a:endParaRPr lang="en-US" sz="3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24809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79321"/>
            <a:ext cx="64349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「</a:t>
            </a: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意味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を</a:t>
            </a: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理解していない</a:t>
            </a: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…？」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4686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表面的な見方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793790" y="5195054"/>
            <a:ext cx="6279356" cy="17045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AIは単なるパターンマッチングをしているだけで、本当の「意味」を理解していないという批判がある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確かに、人間のような意識や理解があるわけではない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altLang="ja-JP" sz="2000" dirty="0"/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7564874" y="4686538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実際に起きていること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7564873" y="5195054"/>
            <a:ext cx="6667593" cy="20795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しかし、統計的な学習を通じて、「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意味に対応する内部表現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」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を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確実に形成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似た意味の単語が近い空間に配置され、文脈に応じた適切な使い分けができるようになる。これは一種の「機能的な理解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」</a:t>
            </a:r>
            <a:endParaRPr lang="en-US" altLang="ja-JP" sz="20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79564"/>
            <a:ext cx="506206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CPUとGPUの性能比較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389468" y="4097298"/>
            <a:ext cx="796074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シンプルなニューラルネットワークを使って、CPU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の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マルチスレッド、マルチプロセス、GPUの性能差を比較</a:t>
            </a:r>
            <a:endParaRPr lang="en-US" sz="20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5785" y="388977"/>
            <a:ext cx="4243507" cy="4420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450"/>
              </a:lnSpc>
              <a:buNone/>
            </a:pPr>
            <a:r>
              <a:rPr lang="en-US" altLang="ja-JP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【</a:t>
            </a:r>
            <a:r>
              <a:rPr lang="ja-JP" altLang="en-US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前提</a:t>
            </a:r>
            <a:r>
              <a:rPr lang="en-US" altLang="ja-JP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】</a:t>
            </a:r>
            <a:r>
              <a:rPr lang="ja-JP" altLang="en-US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使用した</a:t>
            </a:r>
            <a:r>
              <a:rPr lang="en-US" altLang="ja-JP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PC</a:t>
            </a:r>
            <a:r>
              <a:rPr lang="ja-JP" altLang="en-US" sz="27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スペック</a:t>
            </a:r>
            <a:endParaRPr lang="en-US" sz="2750" dirty="0"/>
          </a:p>
        </p:txBody>
      </p:sp>
      <p:sp>
        <p:nvSpPr>
          <p:cNvPr id="3" name="Text 1"/>
          <p:cNvSpPr/>
          <p:nvPr/>
        </p:nvSpPr>
        <p:spPr>
          <a:xfrm>
            <a:off x="3359791" y="1184672"/>
            <a:ext cx="176831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旧型PC</a:t>
            </a:r>
            <a:endParaRPr lang="en-US" sz="20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96725" y="1564719"/>
            <a:ext cx="2770214" cy="2770214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8655276" y="1184672"/>
            <a:ext cx="1768316" cy="220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100万円PC</a:t>
            </a:r>
            <a:endParaRPr lang="en-US" sz="200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92210" y="1564719"/>
            <a:ext cx="2770214" cy="2770214"/>
          </a:xfrm>
          <a:prstGeom prst="rect">
            <a:avLst/>
          </a:prstGeom>
        </p:spPr>
      </p:pic>
      <p:graphicFrame>
        <p:nvGraphicFramePr>
          <p:cNvPr id="9" name="表 8">
            <a:extLst>
              <a:ext uri="{FF2B5EF4-FFF2-40B4-BE49-F238E27FC236}">
                <a16:creationId xmlns:a16="http://schemas.microsoft.com/office/drawing/2014/main" id="{4DD548C9-6A34-2B5D-16C8-E0A7EDBA4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688352"/>
              </p:ext>
            </p:extLst>
          </p:nvPr>
        </p:nvGraphicFramePr>
        <p:xfrm>
          <a:off x="1175179" y="4887756"/>
          <a:ext cx="13045917" cy="277368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955421">
                  <a:extLst>
                    <a:ext uri="{9D8B030D-6E8A-4147-A177-3AD203B41FA5}">
                      <a16:colId xmlns:a16="http://schemas.microsoft.com/office/drawing/2014/main" val="12960386"/>
                    </a:ext>
                  </a:extLst>
                </a:gridCol>
                <a:gridCol w="4639650">
                  <a:extLst>
                    <a:ext uri="{9D8B030D-6E8A-4147-A177-3AD203B41FA5}">
                      <a16:colId xmlns:a16="http://schemas.microsoft.com/office/drawing/2014/main" val="808342314"/>
                    </a:ext>
                  </a:extLst>
                </a:gridCol>
                <a:gridCol w="6450846">
                  <a:extLst>
                    <a:ext uri="{9D8B030D-6E8A-4147-A177-3AD203B41FA5}">
                      <a16:colId xmlns:a16="http://schemas.microsoft.com/office/drawing/2014/main" val="421077990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項目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sz="2000" dirty="0"/>
                        <a:t>旧</a:t>
                      </a:r>
                      <a:r>
                        <a:rPr kumimoji="1" lang="en-US" altLang="ja-JP" sz="2000" dirty="0"/>
                        <a:t>PC</a:t>
                      </a:r>
                      <a:endParaRPr kumimoji="1" lang="ja-JP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en-US" altLang="ja-JP" sz="2000" dirty="0"/>
                        <a:t>100</a:t>
                      </a:r>
                      <a:r>
                        <a:rPr kumimoji="1" lang="ja-JP" altLang="en-US" sz="2000" dirty="0"/>
                        <a:t>万円</a:t>
                      </a:r>
                      <a:r>
                        <a:rPr kumimoji="1" lang="en-US" altLang="ja-JP" sz="2000" dirty="0"/>
                        <a:t>PC</a:t>
                      </a:r>
                      <a:endParaRPr kumimoji="1" lang="ja-JP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5075"/>
                  </a:ext>
                </a:extLst>
              </a:tr>
              <a:tr h="25090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2000" dirty="0"/>
                        <a:t>Windows 11 Pro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/>
                        <a:t>Windows 11 Pro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51132"/>
                  </a:ext>
                </a:extLst>
              </a:tr>
              <a:tr h="26804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CPU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/>
                        <a:t>Ryzen 5</a:t>
                      </a:r>
                      <a:r>
                        <a:rPr lang="ja-JP" altLang="en-US" sz="2000" dirty="0"/>
                        <a:t>（コア数少なめ）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Ryzen 9 9950X（16C/32T）</a:t>
                      </a:r>
                      <a:endParaRPr 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962203"/>
                  </a:ext>
                </a:extLst>
              </a:tr>
              <a:tr h="180419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/>
                        <a:t>メモリ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/>
                        <a:t>DDR4 48</a:t>
                      </a:r>
                      <a:r>
                        <a:rPr lang="en-US" sz="2000" dirty="0"/>
                        <a:t>GB</a:t>
                      </a:r>
                      <a:r>
                        <a:rPr lang="ja-JP" altLang="en-US" sz="2000" dirty="0"/>
                        <a:t>クラス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 dirty="0"/>
                        <a:t>DDR5 128GB</a:t>
                      </a:r>
                      <a:r>
                        <a:rPr lang="ja-JP" altLang="en-US" sz="2000" b="1" dirty="0"/>
                        <a:t>　　⇒</a:t>
                      </a:r>
                      <a:r>
                        <a:rPr lang="en-US" altLang="ja-JP" sz="2000" b="1" dirty="0"/>
                        <a:t>DDR5 8GB</a:t>
                      </a:r>
                      <a:r>
                        <a:rPr lang="ja-JP" altLang="en-US" sz="2000" b="1" dirty="0"/>
                        <a:t>　</a:t>
                      </a:r>
                      <a:r>
                        <a:rPr lang="en-US" altLang="ja-JP" sz="2000" b="1" dirty="0">
                          <a:highlight>
                            <a:srgbClr val="FFFF00"/>
                          </a:highlight>
                        </a:rPr>
                        <a:t>※</a:t>
                      </a:r>
                      <a:r>
                        <a:rPr lang="ja-JP" altLang="en-US" sz="2000" b="1" dirty="0">
                          <a:highlight>
                            <a:srgbClr val="FFFF00"/>
                          </a:highlight>
                        </a:rPr>
                        <a:t>メモリが手に入らない</a:t>
                      </a:r>
                      <a:endParaRPr lang="en-US" sz="2000" dirty="0">
                        <a:highlight>
                          <a:srgbClr val="FFFF00"/>
                        </a:highlight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298271"/>
                  </a:ext>
                </a:extLst>
              </a:tr>
              <a:tr h="12136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/>
                        <a:t>GPU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RTX 4060 Ti（16GB）</a:t>
                      </a:r>
                      <a:endParaRPr lang="en-US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b="1"/>
                        <a:t>RTX 5090（32GB）</a:t>
                      </a:r>
                      <a:endParaRPr lang="en-US" sz="20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939090"/>
                  </a:ext>
                </a:extLst>
              </a:tr>
              <a:tr h="12898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/>
                        <a:t>ストレージ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2000" dirty="0" err="1"/>
                        <a:t>NVMe</a:t>
                      </a:r>
                      <a:r>
                        <a:rPr lang="en-US" sz="2000" dirty="0"/>
                        <a:t> SSD（</a:t>
                      </a:r>
                      <a:r>
                        <a:rPr lang="ja-JP" altLang="en-US" sz="2000" dirty="0"/>
                        <a:t>容量・速度限定）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/>
                        <a:t>高速 </a:t>
                      </a:r>
                      <a:r>
                        <a:rPr lang="en-US" altLang="ja-JP" sz="2000"/>
                        <a:t>NVMe SSD</a:t>
                      </a:r>
                      <a:r>
                        <a:rPr lang="ja-JP" altLang="en-US" sz="2000"/>
                        <a:t>（</a:t>
                      </a:r>
                      <a:r>
                        <a:rPr lang="en-US" altLang="ja-JP" sz="2000"/>
                        <a:t>OS</a:t>
                      </a:r>
                      <a:r>
                        <a:rPr lang="ja-JP" altLang="en-US" sz="2000"/>
                        <a:t>用＋データ用）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13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主な用途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学習検証・中規模モデル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b="1" dirty="0"/>
                        <a:t>本格的な学習・推論・生成</a:t>
                      </a:r>
                      <a:r>
                        <a:rPr lang="en-US" altLang="ja-JP" sz="2000" b="1" dirty="0"/>
                        <a:t>AI</a:t>
                      </a:r>
                      <a:r>
                        <a:rPr lang="ja-JP" altLang="en-US" sz="2000" b="1" dirty="0"/>
                        <a:t>開発</a:t>
                      </a:r>
                      <a:endParaRPr lang="ja-JP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54414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9DAF05-E790-53B6-BCF2-B5165EAE8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D59F9273-68CD-DFCE-9C85-A6547B05F1DD}"/>
              </a:ext>
            </a:extLst>
          </p:cNvPr>
          <p:cNvSpPr/>
          <p:nvPr/>
        </p:nvSpPr>
        <p:spPr>
          <a:xfrm>
            <a:off x="793790" y="72731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CPU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の</a:t>
            </a: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比較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（素数計算）</a:t>
            </a:r>
            <a:endParaRPr lang="en-US" sz="3200" dirty="0"/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443D8B91-693E-3B36-54A3-E0DC25C688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70572646"/>
              </p:ext>
            </p:extLst>
          </p:nvPr>
        </p:nvGraphicFramePr>
        <p:xfrm>
          <a:off x="4885509" y="1615435"/>
          <a:ext cx="9221658" cy="4711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B6D32A29-0614-3847-FCAB-3CC82C79BAEE}"/>
              </a:ext>
            </a:extLst>
          </p:cNvPr>
          <p:cNvSpPr txBox="1"/>
          <p:nvPr/>
        </p:nvSpPr>
        <p:spPr>
          <a:xfrm>
            <a:off x="259080" y="1769886"/>
            <a:ext cx="446096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1400" b="1" dirty="0">
                <a:solidFill>
                  <a:schemeClr val="bg1"/>
                </a:solidFill>
              </a:rPr>
              <a:t>＜ソース抜粋＞</a:t>
            </a:r>
            <a:endParaRPr lang="en-US" altLang="ja-JP" sz="1400" b="1" dirty="0">
              <a:solidFill>
                <a:schemeClr val="bg1"/>
              </a:solidFill>
            </a:endParaRPr>
          </a:p>
          <a:p>
            <a:endParaRPr lang="en-US" altLang="ja-JP" sz="1400" dirty="0">
              <a:solidFill>
                <a:schemeClr val="bg1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# </a:t>
            </a:r>
            <a:r>
              <a:rPr lang="ja-JP" altLang="en-US" sz="1400" dirty="0">
                <a:solidFill>
                  <a:schemeClr val="bg1"/>
                </a:solidFill>
              </a:rPr>
              <a:t>より大きな数値リストを設定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numbers = [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112272535095293,  # </a:t>
            </a:r>
            <a:r>
              <a:rPr lang="ja-JP" altLang="en-US" sz="1400" dirty="0">
                <a:solidFill>
                  <a:schemeClr val="bg1"/>
                </a:solidFill>
              </a:rPr>
              <a:t>元の数値</a:t>
            </a:r>
          </a:p>
          <a:p>
            <a:r>
              <a:rPr lang="ja-JP" altLang="en-US" sz="1400" dirty="0">
                <a:solidFill>
                  <a:schemeClr val="bg1"/>
                </a:solidFill>
              </a:rPr>
              <a:t>    </a:t>
            </a:r>
            <a:r>
              <a:rPr lang="en-US" altLang="ja-JP" sz="1400" dirty="0">
                <a:solidFill>
                  <a:schemeClr val="bg1"/>
                </a:solidFill>
              </a:rPr>
              <a:t>112582705942171,  # </a:t>
            </a:r>
            <a:r>
              <a:rPr lang="ja-JP" altLang="en-US" sz="1400" dirty="0">
                <a:solidFill>
                  <a:schemeClr val="bg1"/>
                </a:solidFill>
              </a:rPr>
              <a:t>元の数値</a:t>
            </a:r>
          </a:p>
          <a:p>
            <a:r>
              <a:rPr lang="ja-JP" altLang="en-US" sz="1400" dirty="0">
                <a:solidFill>
                  <a:schemeClr val="bg1"/>
                </a:solidFill>
              </a:rPr>
              <a:t>    </a:t>
            </a:r>
            <a:r>
              <a:rPr lang="en-US" altLang="ja-JP" sz="1400" dirty="0">
                <a:solidFill>
                  <a:schemeClr val="bg1"/>
                </a:solidFill>
              </a:rPr>
              <a:t>115280095190773,  # </a:t>
            </a:r>
            <a:r>
              <a:rPr lang="ja-JP" altLang="en-US" sz="1400" dirty="0">
                <a:solidFill>
                  <a:schemeClr val="bg1"/>
                </a:solidFill>
              </a:rPr>
              <a:t>元の数値</a:t>
            </a:r>
          </a:p>
          <a:p>
            <a:r>
              <a:rPr lang="ja-JP" altLang="en-US" sz="1400" dirty="0">
                <a:solidFill>
                  <a:schemeClr val="bg1"/>
                </a:solidFill>
              </a:rPr>
              <a:t>    </a:t>
            </a:r>
            <a:r>
              <a:rPr lang="en-US" altLang="ja-JP" sz="1400" dirty="0">
                <a:solidFill>
                  <a:schemeClr val="bg1"/>
                </a:solidFill>
              </a:rPr>
              <a:t>115797848077099,  # </a:t>
            </a:r>
            <a:r>
              <a:rPr lang="ja-JP" altLang="en-US" sz="1400" dirty="0">
                <a:solidFill>
                  <a:schemeClr val="bg1"/>
                </a:solidFill>
              </a:rPr>
              <a:t>元の数値</a:t>
            </a:r>
          </a:p>
          <a:p>
            <a:r>
              <a:rPr lang="ja-JP" altLang="en-US" sz="1400" dirty="0">
                <a:solidFill>
                  <a:schemeClr val="bg1"/>
                </a:solidFill>
              </a:rPr>
              <a:t>    </a:t>
            </a:r>
            <a:r>
              <a:rPr lang="en-US" altLang="ja-JP" sz="1400" dirty="0">
                <a:solidFill>
                  <a:schemeClr val="bg1"/>
                </a:solidFill>
              </a:rPr>
              <a:t>109972689928541,  # </a:t>
            </a:r>
            <a:r>
              <a:rPr lang="ja-JP" altLang="en-US" sz="1400" dirty="0">
                <a:solidFill>
                  <a:schemeClr val="bg1"/>
                </a:solidFill>
              </a:rPr>
              <a:t>元の数値</a:t>
            </a:r>
          </a:p>
          <a:p>
            <a:r>
              <a:rPr lang="ja-JP" altLang="en-US" sz="1400" dirty="0">
                <a:solidFill>
                  <a:schemeClr val="bg1"/>
                </a:solidFill>
              </a:rPr>
              <a:t>    </a:t>
            </a:r>
            <a:r>
              <a:rPr lang="en-US" altLang="ja-JP" sz="1400" dirty="0">
                <a:solidFill>
                  <a:schemeClr val="bg1"/>
                </a:solidFill>
              </a:rPr>
              <a:t>2305843009213693951  # </a:t>
            </a:r>
            <a:r>
              <a:rPr lang="ja-JP" altLang="en-US" sz="1400" dirty="0">
                <a:solidFill>
                  <a:schemeClr val="bg1"/>
                </a:solidFill>
              </a:rPr>
              <a:t>非常に大きな数</a:t>
            </a:r>
          </a:p>
          <a:p>
            <a:endParaRPr lang="ja-JP" altLang="en-US" sz="1400" dirty="0">
              <a:solidFill>
                <a:schemeClr val="bg1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]</a:t>
            </a:r>
          </a:p>
          <a:p>
            <a:endParaRPr lang="en-US" altLang="ja-JP" sz="1400" dirty="0">
              <a:solidFill>
                <a:schemeClr val="bg1"/>
              </a:solidFill>
            </a:endParaRPr>
          </a:p>
          <a:p>
            <a:r>
              <a:rPr lang="en-US" altLang="ja-JP" sz="1400" dirty="0">
                <a:solidFill>
                  <a:schemeClr val="bg1"/>
                </a:solidFill>
              </a:rPr>
              <a:t># </a:t>
            </a:r>
            <a:r>
              <a:rPr lang="ja-JP" altLang="en-US" sz="1400" dirty="0">
                <a:solidFill>
                  <a:schemeClr val="bg1"/>
                </a:solidFill>
              </a:rPr>
              <a:t>素数判定関数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def </a:t>
            </a:r>
            <a:r>
              <a:rPr lang="en-US" altLang="ja-JP" sz="1400" dirty="0" err="1">
                <a:solidFill>
                  <a:schemeClr val="bg1"/>
                </a:solidFill>
              </a:rPr>
              <a:t>is_prime</a:t>
            </a:r>
            <a:r>
              <a:rPr lang="en-US" altLang="ja-JP" sz="1400" dirty="0">
                <a:solidFill>
                  <a:schemeClr val="bg1"/>
                </a:solidFill>
              </a:rPr>
              <a:t>(n):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if n &lt; 2: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return False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for </a:t>
            </a:r>
            <a:r>
              <a:rPr lang="en-US" altLang="ja-JP" sz="1400" dirty="0" err="1">
                <a:solidFill>
                  <a:schemeClr val="bg1"/>
                </a:solidFill>
              </a:rPr>
              <a:t>i</a:t>
            </a:r>
            <a:r>
              <a:rPr lang="en-US" altLang="ja-JP" sz="1400" dirty="0">
                <a:solidFill>
                  <a:schemeClr val="bg1"/>
                </a:solidFill>
              </a:rPr>
              <a:t> in range(2, int(n ** 0.5) + 1):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if n % </a:t>
            </a:r>
            <a:r>
              <a:rPr lang="en-US" altLang="ja-JP" sz="1400" dirty="0" err="1">
                <a:solidFill>
                  <a:schemeClr val="bg1"/>
                </a:solidFill>
              </a:rPr>
              <a:t>i</a:t>
            </a:r>
            <a:r>
              <a:rPr lang="en-US" altLang="ja-JP" sz="1400" dirty="0">
                <a:solidFill>
                  <a:schemeClr val="bg1"/>
                </a:solidFill>
              </a:rPr>
              <a:t> == 0: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        return False</a:t>
            </a:r>
          </a:p>
          <a:p>
            <a:r>
              <a:rPr lang="en-US" altLang="ja-JP" sz="1400" dirty="0">
                <a:solidFill>
                  <a:schemeClr val="bg1"/>
                </a:solidFill>
              </a:rPr>
              <a:t>    return True</a:t>
            </a:r>
            <a:endParaRPr lang="ja-JP" altLang="en-US" sz="1400" dirty="0">
              <a:solidFill>
                <a:schemeClr val="bg1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57BCA15F-31E0-3F0A-E47F-B218333F89A0}"/>
              </a:ext>
            </a:extLst>
          </p:cNvPr>
          <p:cNvSpPr txBox="1"/>
          <p:nvPr/>
        </p:nvSpPr>
        <p:spPr>
          <a:xfrm>
            <a:off x="1783080" y="7400646"/>
            <a:ext cx="1013895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solidFill>
                  <a:schemeClr val="bg1"/>
                </a:solidFill>
              </a:rPr>
              <a:t>⇒</a:t>
            </a:r>
            <a:r>
              <a:rPr lang="en-US" altLang="ja-JP" sz="2000" b="1" dirty="0">
                <a:solidFill>
                  <a:schemeClr val="bg1"/>
                </a:solidFill>
              </a:rPr>
              <a:t>PG</a:t>
            </a:r>
            <a:r>
              <a:rPr lang="ja-JP" altLang="en-US" sz="2000" b="1" dirty="0">
                <a:solidFill>
                  <a:schemeClr val="bg1"/>
                </a:solidFill>
              </a:rPr>
              <a:t>的な処理にこだわらず、性能の高い</a:t>
            </a:r>
            <a:r>
              <a:rPr lang="en-US" altLang="ja-JP" sz="2000" b="1" dirty="0">
                <a:solidFill>
                  <a:schemeClr val="bg1"/>
                </a:solidFill>
              </a:rPr>
              <a:t>CPU</a:t>
            </a:r>
            <a:r>
              <a:rPr lang="ja-JP" altLang="en-US" sz="2000" b="1" dirty="0">
                <a:solidFill>
                  <a:schemeClr val="bg1"/>
                </a:solidFill>
              </a:rPr>
              <a:t>を選べ！というのが結論</a:t>
            </a:r>
            <a:endParaRPr lang="ja-JP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矢印: 右 3">
            <a:extLst>
              <a:ext uri="{FF2B5EF4-FFF2-40B4-BE49-F238E27FC236}">
                <a16:creationId xmlns:a16="http://schemas.microsoft.com/office/drawing/2014/main" id="{4D2295EB-17D7-9865-9906-00B51034D939}"/>
              </a:ext>
            </a:extLst>
          </p:cNvPr>
          <p:cNvSpPr/>
          <p:nvPr/>
        </p:nvSpPr>
        <p:spPr>
          <a:xfrm>
            <a:off x="3814353" y="3226446"/>
            <a:ext cx="761623" cy="18897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sz="1400" dirty="0"/>
              <a:t>実行</a:t>
            </a:r>
          </a:p>
        </p:txBody>
      </p:sp>
      <p:pic>
        <p:nvPicPr>
          <p:cNvPr id="6" name="図 5" descr="f:id:morika-okajima:20200130160052p:plain">
            <a:extLst>
              <a:ext uri="{FF2B5EF4-FFF2-40B4-BE49-F238E27FC236}">
                <a16:creationId xmlns:a16="http://schemas.microsoft.com/office/drawing/2014/main" id="{6B3DFF96-1BB9-8435-603B-0280F8CCBC57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200176" y="2101850"/>
            <a:ext cx="6645910" cy="2928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409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3790" y="927616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CPUとGPUの比較</a:t>
            </a:r>
            <a:r>
              <a:rPr lang="ja-JP" alt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（シンプルなニューラルネットワーク）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1845350"/>
            <a:ext cx="130428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ニューラルネットワークの学習において、CPUとGPUでは劇的な性能差がある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</p:txBody>
      </p:sp>
      <p:graphicFrame>
        <p:nvGraphicFramePr>
          <p:cNvPr id="7" name="グラフ 6">
            <a:extLst>
              <a:ext uri="{FF2B5EF4-FFF2-40B4-BE49-F238E27FC236}">
                <a16:creationId xmlns:a16="http://schemas.microsoft.com/office/drawing/2014/main" id="{DA8F56D5-5AEA-39C7-9C89-1F19526EC3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782523"/>
              </p:ext>
            </p:extLst>
          </p:nvPr>
        </p:nvGraphicFramePr>
        <p:xfrm>
          <a:off x="711201" y="2590800"/>
          <a:ext cx="11201400" cy="47111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FA0E3A3D-BCD5-22F4-9D6D-305DF91B8D0E}"/>
              </a:ext>
            </a:extLst>
          </p:cNvPr>
          <p:cNvSpPr/>
          <p:nvPr/>
        </p:nvSpPr>
        <p:spPr>
          <a:xfrm>
            <a:off x="9849394" y="1454331"/>
            <a:ext cx="4162697" cy="2569029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数値は仮置き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E79E2-C2B1-59DF-C432-0B502CDCE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A1522407-31A5-B289-EF15-F4FD8B860DC1}"/>
              </a:ext>
            </a:extLst>
          </p:cNvPr>
          <p:cNvSpPr/>
          <p:nvPr/>
        </p:nvSpPr>
        <p:spPr>
          <a:xfrm>
            <a:off x="793790" y="1614011"/>
            <a:ext cx="72470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altLang="ja-JP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PW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ツール貼り付け①</a:t>
            </a:r>
            <a:endParaRPr lang="en-US" sz="3900" dirty="0"/>
          </a:p>
        </p:txBody>
      </p:sp>
      <p:sp>
        <p:nvSpPr>
          <p:cNvPr id="17" name="Text 0">
            <a:extLst>
              <a:ext uri="{FF2B5EF4-FFF2-40B4-BE49-F238E27FC236}">
                <a16:creationId xmlns:a16="http://schemas.microsoft.com/office/drawing/2014/main" id="{29ADEC8B-9E9F-50E8-BC8A-57BFEC890A74}"/>
              </a:ext>
            </a:extLst>
          </p:cNvPr>
          <p:cNvSpPr/>
          <p:nvPr/>
        </p:nvSpPr>
        <p:spPr>
          <a:xfrm>
            <a:off x="1215821" y="3531142"/>
            <a:ext cx="7247096" cy="143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メモ：ツールの概要</a:t>
            </a:r>
            <a:endParaRPr lang="en-US" altLang="ja-JP" sz="39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　⇒</a:t>
            </a:r>
            <a:r>
              <a:rPr lang="en-US" altLang="ja-JP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azure open ai 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を使って、</a:t>
            </a:r>
            <a:r>
              <a:rPr lang="en-US" altLang="ja-JP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PW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か否かの判定をしますよ</a:t>
            </a:r>
            <a:endParaRPr lang="en-US" sz="3900" dirty="0"/>
          </a:p>
        </p:txBody>
      </p:sp>
      <p:sp>
        <p:nvSpPr>
          <p:cNvPr id="2" name="フローチャート: 処理 1">
            <a:extLst>
              <a:ext uri="{FF2B5EF4-FFF2-40B4-BE49-F238E27FC236}">
                <a16:creationId xmlns:a16="http://schemas.microsoft.com/office/drawing/2014/main" id="{C57B2C8C-3DDF-D1ED-55FB-776CD3BC82EE}"/>
              </a:ext>
            </a:extLst>
          </p:cNvPr>
          <p:cNvSpPr/>
          <p:nvPr/>
        </p:nvSpPr>
        <p:spPr>
          <a:xfrm>
            <a:off x="9849394" y="1454331"/>
            <a:ext cx="4162697" cy="94923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作成中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89936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E285B6-AC27-0783-9114-ECA6E1A34A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BA1269FF-DA98-FC41-E93D-F64E3EA24D32}"/>
              </a:ext>
            </a:extLst>
          </p:cNvPr>
          <p:cNvSpPr/>
          <p:nvPr/>
        </p:nvSpPr>
        <p:spPr>
          <a:xfrm>
            <a:off x="793790" y="1614011"/>
            <a:ext cx="72470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altLang="ja-JP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PW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ツール貼り付け②</a:t>
            </a:r>
            <a:endParaRPr lang="en-US" sz="3900" dirty="0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F84C2527-EF22-70FE-76F7-8F8BDBC2FB5F}"/>
              </a:ext>
            </a:extLst>
          </p:cNvPr>
          <p:cNvSpPr/>
          <p:nvPr/>
        </p:nvSpPr>
        <p:spPr>
          <a:xfrm>
            <a:off x="331571" y="3531142"/>
            <a:ext cx="7247096" cy="1432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メモ：ツールの作り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　テキスト、エクセル、ワード、</a:t>
            </a:r>
            <a:r>
              <a:rPr lang="en-US" altLang="ja-JP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PPT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など多様なファイルがあるけど、</a:t>
            </a:r>
            <a:endParaRPr lang="en-US" altLang="ja-JP" sz="32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4850"/>
              </a:lnSpc>
              <a:buNone/>
            </a:pP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　テキストに変換して</a:t>
            </a:r>
            <a:r>
              <a:rPr lang="en-US" altLang="ja-JP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API</a:t>
            </a:r>
            <a:r>
              <a:rPr lang="ja-JP" altLang="en-US" sz="32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連携しますよ</a:t>
            </a:r>
            <a:endParaRPr lang="en-US" sz="3200" dirty="0"/>
          </a:p>
        </p:txBody>
      </p:sp>
      <p:sp>
        <p:nvSpPr>
          <p:cNvPr id="4" name="フローチャート: 処理 3">
            <a:extLst>
              <a:ext uri="{FF2B5EF4-FFF2-40B4-BE49-F238E27FC236}">
                <a16:creationId xmlns:a16="http://schemas.microsoft.com/office/drawing/2014/main" id="{6A301894-3741-E834-0F6E-7BAE4E4E3491}"/>
              </a:ext>
            </a:extLst>
          </p:cNvPr>
          <p:cNvSpPr/>
          <p:nvPr/>
        </p:nvSpPr>
        <p:spPr>
          <a:xfrm>
            <a:off x="9849394" y="1454331"/>
            <a:ext cx="4162697" cy="94923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作成中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28385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4011"/>
            <a:ext cx="72470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Azure OpenAIへのファイル連携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793790" y="253174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01</a:t>
            </a:r>
            <a:endParaRPr lang="en-US" sz="1550" dirty="0"/>
          </a:p>
        </p:txBody>
      </p:sp>
      <p:sp>
        <p:nvSpPr>
          <p:cNvPr id="5" name="Shape 2"/>
          <p:cNvSpPr/>
          <p:nvPr/>
        </p:nvSpPr>
        <p:spPr>
          <a:xfrm>
            <a:off x="793790" y="2846070"/>
            <a:ext cx="367903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Text 3"/>
          <p:cNvSpPr/>
          <p:nvPr/>
        </p:nvSpPr>
        <p:spPr>
          <a:xfrm>
            <a:off x="793790" y="2990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ファイル準備</a:t>
            </a:r>
            <a:endParaRPr lang="en-US" sz="1950" dirty="0"/>
          </a:p>
        </p:txBody>
      </p:sp>
      <p:sp>
        <p:nvSpPr>
          <p:cNvPr id="7" name="Text 4"/>
          <p:cNvSpPr/>
          <p:nvPr/>
        </p:nvSpPr>
        <p:spPr>
          <a:xfrm>
            <a:off x="793790" y="3420189"/>
            <a:ext cx="36790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PDFやWordなどの各種ファイル形式を準備</a:t>
            </a:r>
            <a:endParaRPr lang="en-US" sz="1550" dirty="0"/>
          </a:p>
        </p:txBody>
      </p:sp>
      <p:sp>
        <p:nvSpPr>
          <p:cNvPr id="8" name="Text 5"/>
          <p:cNvSpPr/>
          <p:nvPr/>
        </p:nvSpPr>
        <p:spPr>
          <a:xfrm>
            <a:off x="4671179" y="253174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02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4671179" y="2846070"/>
            <a:ext cx="367903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0" name="Text 7"/>
          <p:cNvSpPr/>
          <p:nvPr/>
        </p:nvSpPr>
        <p:spPr>
          <a:xfrm>
            <a:off x="4671179" y="299096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文字変換</a:t>
            </a:r>
            <a:endParaRPr lang="en-US" sz="1950" dirty="0"/>
          </a:p>
        </p:txBody>
      </p:sp>
      <p:sp>
        <p:nvSpPr>
          <p:cNvPr id="11" name="Text 8"/>
          <p:cNvSpPr/>
          <p:nvPr/>
        </p:nvSpPr>
        <p:spPr>
          <a:xfrm>
            <a:off x="4671179" y="3420189"/>
            <a:ext cx="367903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ファイルを文字（テキスト）へ変換する。OCRや専用ツールを使用</a:t>
            </a:r>
            <a:endParaRPr lang="en-US" sz="1550" dirty="0"/>
          </a:p>
        </p:txBody>
      </p:sp>
      <p:sp>
        <p:nvSpPr>
          <p:cNvPr id="12" name="Text 9"/>
          <p:cNvSpPr/>
          <p:nvPr/>
        </p:nvSpPr>
        <p:spPr>
          <a:xfrm>
            <a:off x="793790" y="4402455"/>
            <a:ext cx="198358" cy="2480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 Light" pitchFamily="34" charset="0"/>
                <a:ea typeface="Noto Sans JP Light" pitchFamily="34" charset="-122"/>
                <a:cs typeface="Noto Sans JP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3" name="Shape 10"/>
          <p:cNvSpPr/>
          <p:nvPr/>
        </p:nvSpPr>
        <p:spPr>
          <a:xfrm>
            <a:off x="793790" y="4716780"/>
            <a:ext cx="7556421" cy="22860"/>
          </a:xfrm>
          <a:prstGeom prst="rect">
            <a:avLst/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4" name="Text 11"/>
          <p:cNvSpPr/>
          <p:nvPr/>
        </p:nvSpPr>
        <p:spPr>
          <a:xfrm>
            <a:off x="793790" y="486167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アップロード</a:t>
            </a:r>
            <a:endParaRPr lang="en-US" sz="1950" dirty="0"/>
          </a:p>
        </p:txBody>
      </p:sp>
      <p:sp>
        <p:nvSpPr>
          <p:cNvPr id="15" name="Text 12"/>
          <p:cNvSpPr/>
          <p:nvPr/>
        </p:nvSpPr>
        <p:spPr>
          <a:xfrm>
            <a:off x="793790" y="5290899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変換されたテキストをAzure OpenAI APIへUPする</a:t>
            </a:r>
            <a:endParaRPr lang="en-US" sz="1550" dirty="0"/>
          </a:p>
        </p:txBody>
      </p:sp>
      <p:sp>
        <p:nvSpPr>
          <p:cNvPr id="16" name="Text 13"/>
          <p:cNvSpPr/>
          <p:nvPr/>
        </p:nvSpPr>
        <p:spPr>
          <a:xfrm>
            <a:off x="793790" y="5980509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LLMにファイルをUPするには、ファイルを文字へ変換した上で、UPする必要がある。画像やレイアウト情報は失われるが、テキスト内容は保持される。</a:t>
            </a:r>
            <a:endParaRPr lang="en-US" sz="1550" dirty="0"/>
          </a:p>
        </p:txBody>
      </p:sp>
      <p:sp>
        <p:nvSpPr>
          <p:cNvPr id="17" name="フローチャート: 処理 16">
            <a:extLst>
              <a:ext uri="{FF2B5EF4-FFF2-40B4-BE49-F238E27FC236}">
                <a16:creationId xmlns:a16="http://schemas.microsoft.com/office/drawing/2014/main" id="{B8CB7315-FC56-7045-3618-A265EA3F1D05}"/>
              </a:ext>
            </a:extLst>
          </p:cNvPr>
          <p:cNvSpPr/>
          <p:nvPr/>
        </p:nvSpPr>
        <p:spPr>
          <a:xfrm>
            <a:off x="9849394" y="1454331"/>
            <a:ext cx="4162697" cy="949235"/>
          </a:xfrm>
          <a:prstGeom prst="flowChart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/>
              <a:t>作成中</a:t>
            </a:r>
            <a:endParaRPr kumimoji="1" lang="ja-JP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5050" y="512666"/>
            <a:ext cx="743211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LLMは「次の単語を予測するAI」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178652" y="2363272"/>
            <a:ext cx="3679031" cy="2269927"/>
          </a:xfrm>
          <a:prstGeom prst="roundRect">
            <a:avLst>
              <a:gd name="adj" fmla="val 3672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5" name="Shape 2"/>
          <p:cNvSpPr/>
          <p:nvPr/>
        </p:nvSpPr>
        <p:spPr>
          <a:xfrm>
            <a:off x="384630" y="256925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8341" y="2732842"/>
            <a:ext cx="267891" cy="26789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384630" y="33629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確率計算器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384630" y="3792141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ChatGPTの正体は高度な確率計算器</a:t>
            </a:r>
            <a:endParaRPr lang="en-US" sz="2000" dirty="0"/>
          </a:p>
        </p:txBody>
      </p:sp>
      <p:sp>
        <p:nvSpPr>
          <p:cNvPr id="9" name="Shape 5"/>
          <p:cNvSpPr/>
          <p:nvPr/>
        </p:nvSpPr>
        <p:spPr>
          <a:xfrm>
            <a:off x="4056041" y="2363272"/>
            <a:ext cx="3679031" cy="2269927"/>
          </a:xfrm>
          <a:prstGeom prst="roundRect">
            <a:avLst>
              <a:gd name="adj" fmla="val 3672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0" name="Shape 6"/>
          <p:cNvSpPr/>
          <p:nvPr/>
        </p:nvSpPr>
        <p:spPr>
          <a:xfrm>
            <a:off x="4262019" y="2569250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25730" y="2732842"/>
            <a:ext cx="267891" cy="26789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4262019" y="336292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連続予測</a:t>
            </a:r>
            <a:endParaRPr lang="en-US" sz="2000" dirty="0"/>
          </a:p>
        </p:txBody>
      </p:sp>
      <p:sp>
        <p:nvSpPr>
          <p:cNvPr id="13" name="Text 8"/>
          <p:cNvSpPr/>
          <p:nvPr/>
        </p:nvSpPr>
        <p:spPr>
          <a:xfrm>
            <a:off x="4262019" y="3792141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次の文字・単語を予想し続けて文章を生成</a:t>
            </a:r>
            <a:endParaRPr lang="en-US" sz="2000" dirty="0"/>
          </a:p>
        </p:txBody>
      </p:sp>
      <p:sp>
        <p:nvSpPr>
          <p:cNvPr id="14" name="Shape 9"/>
          <p:cNvSpPr/>
          <p:nvPr/>
        </p:nvSpPr>
        <p:spPr>
          <a:xfrm>
            <a:off x="178652" y="4831556"/>
            <a:ext cx="7556421" cy="1952387"/>
          </a:xfrm>
          <a:prstGeom prst="roundRect">
            <a:avLst>
              <a:gd name="adj" fmla="val 4270"/>
            </a:avLst>
          </a:prstGeom>
          <a:solidFill>
            <a:srgbClr val="3F3F40"/>
          </a:solidFill>
          <a:ln w="7620">
            <a:solidFill>
              <a:srgbClr val="585859"/>
            </a:solidFill>
            <a:prstDash val="solid"/>
          </a:ln>
        </p:spPr>
        <p:txBody>
          <a:bodyPr/>
          <a:lstStyle/>
          <a:p>
            <a:endParaRPr lang="ja-JP" altLang="en-US"/>
          </a:p>
        </p:txBody>
      </p:sp>
      <p:sp>
        <p:nvSpPr>
          <p:cNvPr id="15" name="Shape 10"/>
          <p:cNvSpPr/>
          <p:nvPr/>
        </p:nvSpPr>
        <p:spPr>
          <a:xfrm>
            <a:off x="384630" y="5037534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8341" y="5201126"/>
            <a:ext cx="267891" cy="267891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384630" y="583120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創造性の正体</a:t>
            </a:r>
            <a:endParaRPr lang="en-US" sz="2000" dirty="0"/>
          </a:p>
        </p:txBody>
      </p:sp>
      <p:sp>
        <p:nvSpPr>
          <p:cNvPr id="18" name="Text 12"/>
          <p:cNvSpPr/>
          <p:nvPr/>
        </p:nvSpPr>
        <p:spPr>
          <a:xfrm>
            <a:off x="384630" y="6260425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創造性も「確率」の結果</a:t>
            </a:r>
            <a:endParaRPr lang="en-US" sz="2000" dirty="0"/>
          </a:p>
        </p:txBody>
      </p:sp>
      <p:sp>
        <p:nvSpPr>
          <p:cNvPr id="19" name="Text 0"/>
          <p:cNvSpPr/>
          <p:nvPr/>
        </p:nvSpPr>
        <p:spPr>
          <a:xfrm>
            <a:off x="8071146" y="1969156"/>
            <a:ext cx="5050036" cy="453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どうやって学習しているのか？</a:t>
            </a:r>
            <a:endParaRPr lang="en-US" sz="2850" dirty="0"/>
          </a:p>
        </p:txBody>
      </p:sp>
      <p:sp>
        <p:nvSpPr>
          <p:cNvPr id="20" name="Text 1"/>
          <p:cNvSpPr/>
          <p:nvPr/>
        </p:nvSpPr>
        <p:spPr>
          <a:xfrm>
            <a:off x="8071146" y="2785211"/>
            <a:ext cx="18140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学習フェーズ</a:t>
            </a:r>
            <a:endParaRPr lang="en-US" sz="2000" dirty="0"/>
          </a:p>
        </p:txBody>
      </p:sp>
      <p:sp>
        <p:nvSpPr>
          <p:cNvPr id="21" name="Text 2"/>
          <p:cNvSpPr/>
          <p:nvPr/>
        </p:nvSpPr>
        <p:spPr>
          <a:xfrm>
            <a:off x="8071146" y="3157043"/>
            <a:ext cx="6557724" cy="134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大量のテキストデータから、単語やフレーズの出現パターンを統計的に学習する。この過程で、数億〜数千億個のパラメータが調整される。</a:t>
            </a:r>
            <a:endParaRPr lang="en-US" sz="2000" dirty="0"/>
          </a:p>
        </p:txBody>
      </p:sp>
      <p:sp>
        <p:nvSpPr>
          <p:cNvPr id="22" name="Text 3"/>
          <p:cNvSpPr/>
          <p:nvPr/>
        </p:nvSpPr>
        <p:spPr>
          <a:xfrm>
            <a:off x="8071146" y="5009904"/>
            <a:ext cx="1814036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推論フェーズ</a:t>
            </a:r>
            <a:endParaRPr lang="en-US" sz="2000" dirty="0"/>
          </a:p>
        </p:txBody>
      </p:sp>
      <p:sp>
        <p:nvSpPr>
          <p:cNvPr id="23" name="Text 4"/>
          <p:cNvSpPr/>
          <p:nvPr/>
        </p:nvSpPr>
        <p:spPr>
          <a:xfrm>
            <a:off x="8071146" y="5381736"/>
            <a:ext cx="6557724" cy="13451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学習済みモデルを使用して、実際に文章を生成する。入力されたコンテキストに基づいて、最も確率の高い次の単語を選択し続ける。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64582" y="1766339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パラメータ数の意味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366408" y="2865370"/>
            <a:ext cx="4182189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7B</a:t>
            </a:r>
            <a:endParaRPr lang="en-US" sz="4400" dirty="0"/>
          </a:p>
        </p:txBody>
      </p:sp>
      <p:sp>
        <p:nvSpPr>
          <p:cNvPr id="4" name="Text 2"/>
          <p:cNvSpPr/>
          <p:nvPr/>
        </p:nvSpPr>
        <p:spPr>
          <a:xfrm>
            <a:off x="1216990" y="3768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小規模モデル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366408" y="4197560"/>
            <a:ext cx="418218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70億パラメータ。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効率的で高速だが、表現力は限定的</a:t>
            </a:r>
            <a:endParaRPr lang="en-US" sz="2000" dirty="0"/>
          </a:p>
        </p:txBody>
      </p:sp>
      <p:sp>
        <p:nvSpPr>
          <p:cNvPr id="6" name="Text 4"/>
          <p:cNvSpPr/>
          <p:nvPr/>
        </p:nvSpPr>
        <p:spPr>
          <a:xfrm>
            <a:off x="5144474" y="2865370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70B</a:t>
            </a:r>
            <a:endParaRPr lang="en-US" sz="4400" dirty="0"/>
          </a:p>
        </p:txBody>
      </p:sp>
      <p:sp>
        <p:nvSpPr>
          <p:cNvPr id="7" name="Text 5"/>
          <p:cNvSpPr/>
          <p:nvPr/>
        </p:nvSpPr>
        <p:spPr>
          <a:xfrm>
            <a:off x="5995176" y="3768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中規模モデル</a:t>
            </a:r>
            <a:endParaRPr lang="en-US" sz="2000" dirty="0"/>
          </a:p>
        </p:txBody>
      </p:sp>
      <p:sp>
        <p:nvSpPr>
          <p:cNvPr id="8" name="Text 6"/>
          <p:cNvSpPr/>
          <p:nvPr/>
        </p:nvSpPr>
        <p:spPr>
          <a:xfrm>
            <a:off x="5144474" y="4197560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700億パラメータ。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バランスの取れた性能</a:t>
            </a:r>
            <a:endParaRPr lang="en-US" sz="2000" dirty="0"/>
          </a:p>
        </p:txBody>
      </p:sp>
      <p:sp>
        <p:nvSpPr>
          <p:cNvPr id="9" name="Text 7"/>
          <p:cNvSpPr/>
          <p:nvPr/>
        </p:nvSpPr>
        <p:spPr>
          <a:xfrm>
            <a:off x="9654302" y="2865370"/>
            <a:ext cx="4182308" cy="654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150"/>
              </a:lnSpc>
              <a:buNone/>
            </a:pPr>
            <a:r>
              <a:rPr lang="en-US" sz="44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540B</a:t>
            </a:r>
            <a:endParaRPr lang="en-US" sz="4400" dirty="0"/>
          </a:p>
        </p:txBody>
      </p:sp>
      <p:sp>
        <p:nvSpPr>
          <p:cNvPr id="10" name="Text 8"/>
          <p:cNvSpPr/>
          <p:nvPr/>
        </p:nvSpPr>
        <p:spPr>
          <a:xfrm>
            <a:off x="10505003" y="376834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大規模モデル</a:t>
            </a:r>
            <a:endParaRPr lang="en-US" sz="2000" dirty="0"/>
          </a:p>
        </p:txBody>
      </p:sp>
      <p:sp>
        <p:nvSpPr>
          <p:cNvPr id="11" name="Text 9"/>
          <p:cNvSpPr/>
          <p:nvPr/>
        </p:nvSpPr>
        <p:spPr>
          <a:xfrm>
            <a:off x="9654302" y="4197560"/>
            <a:ext cx="4182308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5400億パラメータ。</a:t>
            </a:r>
          </a:p>
          <a:p>
            <a:pPr marL="0" indent="0" algn="ctr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高度な推論能力を持つ</a:t>
            </a:r>
            <a:endParaRPr lang="en-US" sz="2000" dirty="0"/>
          </a:p>
        </p:txBody>
      </p:sp>
      <p:sp>
        <p:nvSpPr>
          <p:cNvPr id="12" name="Text 10"/>
          <p:cNvSpPr/>
          <p:nvPr/>
        </p:nvSpPr>
        <p:spPr>
          <a:xfrm>
            <a:off x="197442" y="6482594"/>
            <a:ext cx="10483128" cy="1002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⇒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パラメータ数が多いほど、複雑なパターンを捉え、より洗練された文章を生成できる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 marL="0" indent="0" algn="l">
              <a:lnSpc>
                <a:spcPts val="2500"/>
              </a:lnSpc>
              <a:buNone/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ただし、計算リソースも膨大になる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なお、人間の脳は、約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860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億ニューロン（≒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86B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）、シナプス結合は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100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兆以上</a:t>
            </a:r>
            <a:endParaRPr lang="en-US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</p:txBody>
      </p:sp>
      <p:sp>
        <p:nvSpPr>
          <p:cNvPr id="13" name="Shape 7">
            <a:extLst>
              <a:ext uri="{FF2B5EF4-FFF2-40B4-BE49-F238E27FC236}">
                <a16:creationId xmlns:a16="http://schemas.microsoft.com/office/drawing/2014/main" id="{0D9E32D8-9AED-BD71-BBB2-4318F0D9E045}"/>
              </a:ext>
            </a:extLst>
          </p:cNvPr>
          <p:cNvSpPr/>
          <p:nvPr/>
        </p:nvSpPr>
        <p:spPr>
          <a:xfrm rot="5400000">
            <a:off x="9092358" y="5222957"/>
            <a:ext cx="571500" cy="102651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8929315C-B2FC-34BC-3B4D-4ED7100FE0BB}"/>
              </a:ext>
            </a:extLst>
          </p:cNvPr>
          <p:cNvSpPr/>
          <p:nvPr/>
        </p:nvSpPr>
        <p:spPr>
          <a:xfrm>
            <a:off x="8483834" y="5607946"/>
            <a:ext cx="1789166" cy="3993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GPT-3:175B</a:t>
            </a:r>
            <a:endParaRPr lang="en-US" sz="2000" dirty="0"/>
          </a:p>
        </p:txBody>
      </p:sp>
      <p:sp>
        <p:nvSpPr>
          <p:cNvPr id="15" name="Shape 7">
            <a:extLst>
              <a:ext uri="{FF2B5EF4-FFF2-40B4-BE49-F238E27FC236}">
                <a16:creationId xmlns:a16="http://schemas.microsoft.com/office/drawing/2014/main" id="{8D541DB5-16AA-752C-23E4-FBC97BC1A2E7}"/>
              </a:ext>
            </a:extLst>
          </p:cNvPr>
          <p:cNvSpPr/>
          <p:nvPr/>
        </p:nvSpPr>
        <p:spPr>
          <a:xfrm rot="5400000">
            <a:off x="13034591" y="5222957"/>
            <a:ext cx="571500" cy="102651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852E3960-2BAC-77AE-934F-7C102A6E1C98}"/>
              </a:ext>
            </a:extLst>
          </p:cNvPr>
          <p:cNvSpPr/>
          <p:nvPr/>
        </p:nvSpPr>
        <p:spPr>
          <a:xfrm>
            <a:off x="12435397" y="5607946"/>
            <a:ext cx="1789166" cy="65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GPT-4:1700B</a:t>
            </a:r>
            <a:endParaRPr lang="en-US" sz="2000" dirty="0"/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197E26F2-6323-8B33-F2D3-6A499F16FC9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4630400" cy="1564005"/>
          </a:xfrm>
          <a:prstGeom prst="rect">
            <a:avLst/>
          </a:prstGeom>
        </p:spPr>
      </p:pic>
      <p:sp>
        <p:nvSpPr>
          <p:cNvPr id="18" name="Shape 7">
            <a:extLst>
              <a:ext uri="{FF2B5EF4-FFF2-40B4-BE49-F238E27FC236}">
                <a16:creationId xmlns:a16="http://schemas.microsoft.com/office/drawing/2014/main" id="{8C544DBC-D663-E84C-8DCD-E4170978C3A3}"/>
              </a:ext>
            </a:extLst>
          </p:cNvPr>
          <p:cNvSpPr/>
          <p:nvPr/>
        </p:nvSpPr>
        <p:spPr>
          <a:xfrm rot="5400000">
            <a:off x="1906456" y="5222957"/>
            <a:ext cx="571500" cy="102651"/>
          </a:xfrm>
          <a:prstGeom prst="roundRect">
            <a:avLst>
              <a:gd name="adj" fmla="val 350065"/>
            </a:avLst>
          </a:prstGeom>
          <a:solidFill>
            <a:srgbClr val="585859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9" name="Text 10">
            <a:extLst>
              <a:ext uri="{FF2B5EF4-FFF2-40B4-BE49-F238E27FC236}">
                <a16:creationId xmlns:a16="http://schemas.microsoft.com/office/drawing/2014/main" id="{832CD065-7867-7C27-A3F0-2BE395D9E4A1}"/>
              </a:ext>
            </a:extLst>
          </p:cNvPr>
          <p:cNvSpPr/>
          <p:nvPr/>
        </p:nvSpPr>
        <p:spPr>
          <a:xfrm>
            <a:off x="651297" y="5607946"/>
            <a:ext cx="3015633" cy="6549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Stable Diffusion XL</a:t>
            </a:r>
            <a:r>
              <a:rPr lang="ja-JP" alt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：</a:t>
            </a:r>
            <a:r>
              <a:rPr lang="en-US" altLang="ja-JP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</a:rPr>
              <a:t>6B</a:t>
            </a:r>
            <a:endParaRPr lang="en-US" sz="2000" dirty="0"/>
          </a:p>
        </p:txBody>
      </p:sp>
      <p:sp>
        <p:nvSpPr>
          <p:cNvPr id="20" name="Text 10">
            <a:extLst>
              <a:ext uri="{FF2B5EF4-FFF2-40B4-BE49-F238E27FC236}">
                <a16:creationId xmlns:a16="http://schemas.microsoft.com/office/drawing/2014/main" id="{FBB3DBD3-786D-6BE1-F9B7-E2A55CACA382}"/>
              </a:ext>
            </a:extLst>
          </p:cNvPr>
          <p:cNvSpPr/>
          <p:nvPr/>
        </p:nvSpPr>
        <p:spPr>
          <a:xfrm>
            <a:off x="9420006" y="7703586"/>
            <a:ext cx="5200967" cy="4246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※B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とは、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Billion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（ビリオン）の略＝ 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10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億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159540" y="1636157"/>
            <a:ext cx="496181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大量データからの学習</a:t>
            </a:r>
            <a:endParaRPr lang="en-US" sz="3900" dirty="0"/>
          </a:p>
        </p:txBody>
      </p:sp>
      <p:sp>
        <p:nvSpPr>
          <p:cNvPr id="4" name="Shape 1"/>
          <p:cNvSpPr/>
          <p:nvPr/>
        </p:nvSpPr>
        <p:spPr>
          <a:xfrm>
            <a:off x="6159540" y="2851547"/>
            <a:ext cx="3679031" cy="1781651"/>
          </a:xfrm>
          <a:prstGeom prst="roundRect">
            <a:avLst>
              <a:gd name="adj" fmla="val 6159"/>
            </a:avLst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5" name="Shape 2"/>
          <p:cNvSpPr/>
          <p:nvPr/>
        </p:nvSpPr>
        <p:spPr>
          <a:xfrm>
            <a:off x="6159540" y="2828687"/>
            <a:ext cx="3679031" cy="91440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6" name="Shape 3"/>
          <p:cNvSpPr/>
          <p:nvPr/>
        </p:nvSpPr>
        <p:spPr>
          <a:xfrm>
            <a:off x="7701399" y="255389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7" name="Text 4"/>
          <p:cNvSpPr/>
          <p:nvPr/>
        </p:nvSpPr>
        <p:spPr>
          <a:xfrm>
            <a:off x="7879993" y="270271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1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6380758" y="33476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データソース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6380758" y="3776901"/>
            <a:ext cx="3236595" cy="1342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書籍、Web記事、論文、コードなど多様なテキストデータを収集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10036929" y="2851547"/>
            <a:ext cx="3679031" cy="1781651"/>
          </a:xfrm>
          <a:prstGeom prst="roundRect">
            <a:avLst>
              <a:gd name="adj" fmla="val 6159"/>
            </a:avLst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1" name="Shape 8"/>
          <p:cNvSpPr/>
          <p:nvPr/>
        </p:nvSpPr>
        <p:spPr>
          <a:xfrm>
            <a:off x="10036929" y="2828687"/>
            <a:ext cx="3679031" cy="91440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2" name="Shape 9"/>
          <p:cNvSpPr/>
          <p:nvPr/>
        </p:nvSpPr>
        <p:spPr>
          <a:xfrm>
            <a:off x="11578788" y="2553891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3" name="Text 10"/>
          <p:cNvSpPr/>
          <p:nvPr/>
        </p:nvSpPr>
        <p:spPr>
          <a:xfrm>
            <a:off x="11757382" y="2702719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2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0258147" y="33476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パターン認識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0258147" y="3776901"/>
            <a:ext cx="3236595" cy="13427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文章の構造、文法、文脈の関係性を学習</a:t>
            </a:r>
            <a:endParaRPr lang="en-US" sz="2000" dirty="0"/>
          </a:p>
        </p:txBody>
      </p:sp>
      <p:sp>
        <p:nvSpPr>
          <p:cNvPr id="16" name="Shape 13"/>
          <p:cNvSpPr/>
          <p:nvPr/>
        </p:nvSpPr>
        <p:spPr>
          <a:xfrm>
            <a:off x="6159540" y="5129213"/>
            <a:ext cx="7556421" cy="1464112"/>
          </a:xfrm>
          <a:prstGeom prst="roundRect">
            <a:avLst>
              <a:gd name="adj" fmla="val 7495"/>
            </a:avLst>
          </a:prstGeom>
          <a:solidFill>
            <a:srgbClr val="1A1A1A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7" name="Shape 14"/>
          <p:cNvSpPr/>
          <p:nvPr/>
        </p:nvSpPr>
        <p:spPr>
          <a:xfrm>
            <a:off x="6159540" y="5106353"/>
            <a:ext cx="7556421" cy="91440"/>
          </a:xfrm>
          <a:prstGeom prst="roundRect">
            <a:avLst>
              <a:gd name="adj" fmla="val 91163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8" name="Shape 15"/>
          <p:cNvSpPr/>
          <p:nvPr/>
        </p:nvSpPr>
        <p:spPr>
          <a:xfrm>
            <a:off x="9640094" y="4831556"/>
            <a:ext cx="595313" cy="595313"/>
          </a:xfrm>
          <a:prstGeom prst="roundRect">
            <a:avLst>
              <a:gd name="adj" fmla="val 153600"/>
            </a:avLst>
          </a:prstGeom>
          <a:solidFill>
            <a:srgbClr val="B7B7B8"/>
          </a:solidFill>
          <a:ln/>
        </p:spPr>
        <p:txBody>
          <a:bodyPr/>
          <a:lstStyle/>
          <a:p>
            <a:endParaRPr lang="ja-JP" altLang="en-US"/>
          </a:p>
        </p:txBody>
      </p:sp>
      <p:sp>
        <p:nvSpPr>
          <p:cNvPr id="19" name="Text 16"/>
          <p:cNvSpPr/>
          <p:nvPr/>
        </p:nvSpPr>
        <p:spPr>
          <a:xfrm>
            <a:off x="9818688" y="4980384"/>
            <a:ext cx="238125" cy="297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b="1" dirty="0">
                <a:solidFill>
                  <a:srgbClr val="000000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3</a:t>
            </a:r>
            <a:endParaRPr lang="en-US" sz="1850" dirty="0"/>
          </a:p>
        </p:txBody>
      </p:sp>
      <p:sp>
        <p:nvSpPr>
          <p:cNvPr id="20" name="Text 17"/>
          <p:cNvSpPr/>
          <p:nvPr/>
        </p:nvSpPr>
        <p:spPr>
          <a:xfrm>
            <a:off x="6380758" y="562534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内部表現の形成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6380758" y="6054566"/>
            <a:ext cx="7113984" cy="6713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統計的に「意味に対応する内部表現」が形成されていく</a:t>
            </a:r>
            <a:endParaRPr lang="en-US" sz="2000" dirty="0"/>
          </a:p>
        </p:txBody>
      </p:sp>
      <p:pic>
        <p:nvPicPr>
          <p:cNvPr id="22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62030" y="433983"/>
            <a:ext cx="646414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Transformerアーキテクチャ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5524107" y="1351717"/>
            <a:ext cx="8933768" cy="21636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Transformerは、現代のLLMの基盤となるアーキテクチャ。2017年に「Attention is All You 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Need」という論文で発表され、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LLM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の世界を一変</a:t>
            </a:r>
            <a:r>
              <a:rPr 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</a:p>
          <a:p>
            <a:pPr>
              <a:lnSpc>
                <a:spcPts val="2500"/>
              </a:lnSpc>
            </a:pP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従来のRNN（再帰型ニューラルネットワーク）と異なり、並列処理が可能で、長い文脈を効率的に扱える。この特性により、大規模モデルの学習が現実的になった。</a:t>
            </a:r>
            <a:endParaRPr lang="en-US" altLang="ja-JP" sz="2000" dirty="0"/>
          </a:p>
          <a:p>
            <a:pPr marL="0" indent="0" algn="l">
              <a:lnSpc>
                <a:spcPts val="2500"/>
              </a:lnSpc>
              <a:buNone/>
            </a:pPr>
            <a:endParaRPr lang="en-US" sz="2000" dirty="0"/>
          </a:p>
        </p:txBody>
      </p:sp>
      <p:pic>
        <p:nvPicPr>
          <p:cNvPr id="7" name="図 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37009871-375A-A912-1453-E991942A5BE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460" y="497840"/>
            <a:ext cx="5150940" cy="7560504"/>
          </a:xfrm>
          <a:prstGeom prst="rect">
            <a:avLst/>
          </a:prstGeom>
        </p:spPr>
      </p:pic>
      <p:sp>
        <p:nvSpPr>
          <p:cNvPr id="8" name="Text 1"/>
          <p:cNvSpPr/>
          <p:nvPr/>
        </p:nvSpPr>
        <p:spPr>
          <a:xfrm>
            <a:off x="5615173" y="3803196"/>
            <a:ext cx="8933768" cy="338554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2400"/>
              </a:lnSpc>
            </a:pPr>
            <a:r>
              <a:rPr lang="en-US" altLang="ja-JP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Attentionメカニズム</a:t>
            </a:r>
            <a:endParaRPr lang="en-US" altLang="ja-JP" sz="2000" dirty="0"/>
          </a:p>
          <a:p>
            <a:pPr marL="0" indent="0" algn="l">
              <a:lnSpc>
                <a:spcPts val="2400"/>
              </a:lnSpc>
              <a:buNone/>
            </a:pPr>
            <a:endParaRPr lang="en-US" sz="2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 marL="0" indent="0" algn="l">
              <a:lnSpc>
                <a:spcPts val="2400"/>
              </a:lnSpc>
              <a:buNone/>
            </a:pPr>
            <a:r>
              <a:rPr lang="en-US" altLang="ja-JP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‐</a:t>
            </a:r>
            <a:r>
              <a:rPr lang="en-US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重要度の判断</a:t>
            </a:r>
            <a:endParaRPr lang="en-US" sz="2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>
              <a:lnSpc>
                <a:spcPts val="24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文章内のどの単語が大事か「自動で判断する仕組み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」</a:t>
            </a:r>
          </a:p>
          <a:p>
            <a:pPr>
              <a:lnSpc>
                <a:spcPts val="2400"/>
              </a:lnSpc>
            </a:pP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ja-JP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‐</a:t>
            </a:r>
            <a:r>
              <a:rPr lang="en-US" altLang="ja-JP" sz="20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文脈の理解</a:t>
            </a:r>
            <a:endParaRPr lang="en-US" altLang="ja-JP" sz="2000" b="1" dirty="0">
              <a:solidFill>
                <a:srgbClr val="FFFFFF"/>
              </a:solidFill>
              <a:latin typeface="Noto Sans JP Bold" pitchFamily="34" charset="0"/>
              <a:ea typeface="Noto Sans JP Bold" pitchFamily="34" charset="-122"/>
              <a:cs typeface="Noto Sans JP Bold" pitchFamily="34" charset="-120"/>
            </a:endParaRPr>
          </a:p>
          <a:p>
            <a:pPr>
              <a:lnSpc>
                <a:spcPts val="24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　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単語間の関係性を動的に計算し、文脈に応じた適切な解釈を可能にする</a:t>
            </a:r>
            <a:endParaRPr lang="en-US" altLang="ja-JP" sz="2000" dirty="0"/>
          </a:p>
          <a:p>
            <a:pPr>
              <a:lnSpc>
                <a:spcPts val="2400"/>
              </a:lnSpc>
            </a:pPr>
            <a:endParaRPr lang="en-US" altLang="ja-JP" sz="2000" dirty="0"/>
          </a:p>
          <a:p>
            <a:pPr>
              <a:lnSpc>
                <a:spcPts val="24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⇒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例えば「bank」という単語も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、「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川の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土手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」</a:t>
            </a:r>
            <a:r>
              <a:rPr lang="en-US" altLang="ja-JP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なのか「金融機関の銀行」なのか、周囲の単語との関係で判断できる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。</a:t>
            </a:r>
            <a:endParaRPr lang="en-US" altLang="ja-JP" sz="2000" dirty="0"/>
          </a:p>
          <a:p>
            <a:pPr>
              <a:lnSpc>
                <a:spcPts val="2400"/>
              </a:lnSpc>
            </a:pPr>
            <a:endParaRPr lang="en-US" altLang="ja-JP" sz="20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9EA040BD-60B2-ECB7-49C2-70080F503E45}"/>
              </a:ext>
            </a:extLst>
          </p:cNvPr>
          <p:cNvSpPr txBox="1"/>
          <p:nvPr/>
        </p:nvSpPr>
        <p:spPr>
          <a:xfrm>
            <a:off x="5392130" y="7572323"/>
            <a:ext cx="89337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>
                <a:solidFill>
                  <a:schemeClr val="bg1"/>
                </a:solidFill>
              </a:rPr>
              <a:t>論文：</a:t>
            </a:r>
            <a:r>
              <a:rPr lang="en-US" altLang="ja-JP" dirty="0">
                <a:solidFill>
                  <a:schemeClr val="bg1"/>
                </a:solidFill>
                <a:hlinkClick r:id="rId4"/>
              </a:rPr>
              <a:t>https://arxiv.org/abs/1706.03762</a:t>
            </a:r>
            <a:endParaRPr lang="en-US" altLang="ja-JP" dirty="0">
              <a:solidFill>
                <a:schemeClr val="bg1"/>
              </a:solidFill>
            </a:endParaRPr>
          </a:p>
          <a:p>
            <a:r>
              <a:rPr lang="ja-JP" altLang="en-US" dirty="0">
                <a:solidFill>
                  <a:schemeClr val="bg1"/>
                </a:solidFill>
              </a:rPr>
              <a:t>参考講座：</a:t>
            </a:r>
            <a:r>
              <a:rPr lang="en-US" altLang="ja-JP" dirty="0">
                <a:solidFill>
                  <a:schemeClr val="bg1"/>
                </a:solidFill>
              </a:rPr>
              <a:t>https://basenetjp.udemy.com/course/llm_mechanism/learn/lecture/38182372</a:t>
            </a:r>
            <a:endParaRPr lang="ja-JP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表 10">
            <a:extLst>
              <a:ext uri="{FF2B5EF4-FFF2-40B4-BE49-F238E27FC236}">
                <a16:creationId xmlns:a16="http://schemas.microsoft.com/office/drawing/2014/main" id="{65BB84CE-C6E2-3A36-9613-C0B55A22E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5962887"/>
              </p:ext>
            </p:extLst>
          </p:nvPr>
        </p:nvGraphicFramePr>
        <p:xfrm>
          <a:off x="486340" y="1399537"/>
          <a:ext cx="13708621" cy="6466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680577">
                  <a:extLst>
                    <a:ext uri="{9D8B030D-6E8A-4147-A177-3AD203B41FA5}">
                      <a16:colId xmlns:a16="http://schemas.microsoft.com/office/drawing/2014/main" val="2654246157"/>
                    </a:ext>
                  </a:extLst>
                </a:gridCol>
                <a:gridCol w="3545700">
                  <a:extLst>
                    <a:ext uri="{9D8B030D-6E8A-4147-A177-3AD203B41FA5}">
                      <a16:colId xmlns:a16="http://schemas.microsoft.com/office/drawing/2014/main" val="12960386"/>
                    </a:ext>
                  </a:extLst>
                </a:gridCol>
                <a:gridCol w="9482344">
                  <a:extLst>
                    <a:ext uri="{9D8B030D-6E8A-4147-A177-3AD203B41FA5}">
                      <a16:colId xmlns:a16="http://schemas.microsoft.com/office/drawing/2014/main" val="8083423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＃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用語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kumimoji="1" lang="ja-JP" altLang="en-US" dirty="0"/>
                        <a:t>説明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4750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Embedding（</a:t>
                      </a:r>
                      <a:r>
                        <a:rPr lang="ja-JP" altLang="en-US" b="1" dirty="0"/>
                        <a:t>埋め込み）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文字や単語を数値ベクトルに変換。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en-US" altLang="ja-JP" sz="2000" dirty="0"/>
                        <a:t>//AI</a:t>
                      </a:r>
                      <a:r>
                        <a:rPr lang="ja-JP" altLang="en-US" sz="2000" dirty="0"/>
                        <a:t>が文字を数学的に扱うための“翻訳レイヤー”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748985"/>
                  </a:ext>
                </a:extLst>
              </a:tr>
              <a:tr h="426838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2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Positional Encoding</a:t>
                      </a:r>
                    </a:p>
                    <a:p>
                      <a:pPr>
                        <a:buNone/>
                      </a:pPr>
                      <a:r>
                        <a:rPr lang="en-US" b="1" dirty="0"/>
                        <a:t>（</a:t>
                      </a:r>
                      <a:r>
                        <a:rPr lang="ja-JP" altLang="en-US" b="1" dirty="0"/>
                        <a:t>位置エンコーディング）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文章の単語が「どの順番か」をモデルに教える。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en-US" altLang="ja-JP" sz="2000" dirty="0"/>
                        <a:t>Transformer </a:t>
                      </a:r>
                      <a:r>
                        <a:rPr lang="ja-JP" altLang="en-US" sz="2000" dirty="0"/>
                        <a:t>は並列処理のため順序情報が必要。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8511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3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Attention（</a:t>
                      </a:r>
                      <a:r>
                        <a:rPr lang="ja-JP" altLang="en-US" b="1" dirty="0"/>
                        <a:t>注意機構）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文中のどの単語が重要かを「重み」で表す。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ja-JP" altLang="en-US" sz="2000" dirty="0"/>
                        <a:t>単語間の関連性を動的に計算する。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34962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4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Multi-Head Attention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ja-JP" sz="2000" dirty="0"/>
                        <a:t>Attention </a:t>
                      </a:r>
                      <a:r>
                        <a:rPr lang="ja-JP" altLang="en-US" sz="2000" dirty="0"/>
                        <a:t>を複数の視点で同時に行う。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ja-JP" altLang="en-US" sz="2000" dirty="0"/>
                        <a:t>文法・意味・位置関係など、違う特徴を同時に捉える。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9298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5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Feed Forward Network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各単語の特徴をより深く変換する小さなニューラルネットワーク。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ja-JP" altLang="en-US" sz="2000" dirty="0"/>
                        <a:t>情報を非線形に広げて表現力を高める。</a:t>
                      </a:r>
                      <a:r>
                        <a:rPr lang="ja-JP" altLang="en-US" sz="2000" u="sng" dirty="0"/>
                        <a:t>要は、通常のニューラルネットワーク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49390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6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Add &amp; Norm</a:t>
                      </a:r>
                    </a:p>
                    <a:p>
                      <a:pPr>
                        <a:buNone/>
                      </a:pPr>
                      <a:r>
                        <a:rPr lang="en-US" b="1" dirty="0"/>
                        <a:t>（</a:t>
                      </a:r>
                      <a:r>
                        <a:rPr lang="ja-JP" altLang="en-US" b="1" dirty="0"/>
                        <a:t>残差接続＋正規化）</a:t>
                      </a:r>
                      <a:endParaRPr lang="ja-JP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元の情報を残しつつ新しい情報を加え、数値の安定を保つ仕組み。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ja-JP" altLang="en-US" sz="2000" dirty="0"/>
                        <a:t>深い層でも学習が壊れないようにする。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651303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7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Encoder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入力文を理解して内部表現を作る。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9823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8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Decoder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内部表現を元に文章を生成。次の単語を予測しながら文章を作る。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3544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9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Masked Attention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まだ生成していない単語を見ないようにする仕組み。</a:t>
                      </a:r>
                      <a:endParaRPr lang="en-US" altLang="ja-JP" sz="2000" dirty="0"/>
                    </a:p>
                    <a:p>
                      <a:pPr>
                        <a:buNone/>
                      </a:pPr>
                      <a:r>
                        <a:rPr lang="ja-JP" altLang="en-US" sz="2000" dirty="0"/>
                        <a:t>文章を「左から右へ」順に生成するために必要。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703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kumimoji="1" lang="en-US" altLang="ja-JP" dirty="0"/>
                        <a:t>10</a:t>
                      </a:r>
                      <a:endParaRPr kumimoji="1" lang="ja-JP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 err="1"/>
                        <a:t>Softmax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ja-JP" altLang="en-US" sz="2000" dirty="0"/>
                        <a:t>次に来る単語の“確率分布”を計算する関数。最も確率が高い単語を出力する。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115593"/>
                  </a:ext>
                </a:extLst>
              </a:tr>
            </a:tbl>
          </a:graphicData>
        </a:graphic>
      </p:graphicFrame>
      <p:sp>
        <p:nvSpPr>
          <p:cNvPr id="13" name="Text 0">
            <a:extLst>
              <a:ext uri="{FF2B5EF4-FFF2-40B4-BE49-F238E27FC236}">
                <a16:creationId xmlns:a16="http://schemas.microsoft.com/office/drawing/2014/main" id="{4B0DAB52-5F0A-87ED-E0BD-B08AF2BCA967}"/>
              </a:ext>
            </a:extLst>
          </p:cNvPr>
          <p:cNvSpPr/>
          <p:nvPr/>
        </p:nvSpPr>
        <p:spPr>
          <a:xfrm>
            <a:off x="793790" y="346953"/>
            <a:ext cx="6434971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用語：ご参考までに</a:t>
            </a:r>
            <a:r>
              <a:rPr lang="en-US" altLang="ja-JP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…</a:t>
            </a:r>
            <a:endParaRPr lang="en-US" sz="39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636"/>
            <a:ext cx="623196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AI</a:t>
            </a:r>
            <a:r>
              <a:rPr lang="ja-JP" alt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ができるまでの流れ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1920388"/>
            <a:ext cx="6521410" cy="7937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2148" y="29125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学習用データ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992148" y="3341756"/>
            <a:ext cx="6124694" cy="7937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chemeClr val="bg1"/>
                </a:solidFill>
              </a:rPr>
              <a:t>・小説、記事、</a:t>
            </a:r>
            <a:r>
              <a:rPr lang="en-US" altLang="ja-JP" sz="2000" dirty="0">
                <a:solidFill>
                  <a:schemeClr val="bg1"/>
                </a:solidFill>
              </a:rPr>
              <a:t>Web</a:t>
            </a:r>
            <a:r>
              <a:rPr lang="ja-JP" altLang="en-US" sz="2000" dirty="0">
                <a:solidFill>
                  <a:schemeClr val="bg1"/>
                </a:solidFill>
              </a:rPr>
              <a:t>文章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chemeClr val="bg1"/>
                </a:solidFill>
              </a:rPr>
              <a:t>・画像データ（例：</a:t>
            </a:r>
            <a:r>
              <a:rPr lang="en-US" altLang="ja-JP" sz="2000" dirty="0">
                <a:solidFill>
                  <a:schemeClr val="bg1"/>
                </a:solidFill>
              </a:rPr>
              <a:t>MNIST</a:t>
            </a:r>
            <a:r>
              <a:rPr lang="ja-JP" altLang="en-US" sz="2000" dirty="0">
                <a:solidFill>
                  <a:schemeClr val="bg1"/>
                </a:solidFill>
              </a:rPr>
              <a:t>）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1920388"/>
            <a:ext cx="6521410" cy="793790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13558" y="291253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モデル</a:t>
            </a:r>
            <a:endParaRPr lang="en-US" sz="2000" dirty="0"/>
          </a:p>
        </p:txBody>
      </p:sp>
      <p:sp>
        <p:nvSpPr>
          <p:cNvPr id="9" name="Text 5"/>
          <p:cNvSpPr/>
          <p:nvPr/>
        </p:nvSpPr>
        <p:spPr>
          <a:xfrm>
            <a:off x="7513558" y="3341756"/>
            <a:ext cx="6124694" cy="9790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Transformer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などのニューラルネットワーク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・「次の単語を予測する」構造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・パラメータ（重み）を持つ数学モデル</a:t>
            </a:r>
            <a:endParaRPr lang="en-US" sz="20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3790" y="4742873"/>
            <a:ext cx="6521410" cy="79379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92148" y="57350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学習</a:t>
            </a:r>
            <a:endParaRPr lang="en-US" sz="2000" dirty="0"/>
          </a:p>
        </p:txBody>
      </p:sp>
      <p:sp>
        <p:nvSpPr>
          <p:cNvPr id="12" name="Text 7"/>
          <p:cNvSpPr/>
          <p:nvPr/>
        </p:nvSpPr>
        <p:spPr>
          <a:xfrm>
            <a:off x="992148" y="6164240"/>
            <a:ext cx="6124694" cy="13587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・データを何度も読み込む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・予測と正解のズレを計算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・パラメータを少しずつ調整</a:t>
            </a:r>
            <a:endParaRPr lang="en-US" sz="200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5200" y="4742873"/>
            <a:ext cx="6521410" cy="793790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7513558" y="57350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推論</a:t>
            </a:r>
            <a:endParaRPr lang="en-US" sz="2000" dirty="0"/>
          </a:p>
        </p:txBody>
      </p:sp>
      <p:sp>
        <p:nvSpPr>
          <p:cNvPr id="15" name="Text 9"/>
          <p:cNvSpPr/>
          <p:nvPr/>
        </p:nvSpPr>
        <p:spPr>
          <a:xfrm>
            <a:off x="7513558" y="6164241"/>
            <a:ext cx="6124694" cy="1358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・学習後のモデルを使用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・新しい入力に対して回答を生成  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・原則、ここでは学習は行わない 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538818" y="3097649"/>
            <a:ext cx="7805255" cy="12403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9750"/>
              </a:lnSpc>
              <a:buNone/>
            </a:pPr>
            <a:r>
              <a:rPr lang="ja-JP" altLang="en-US" sz="78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③</a:t>
            </a:r>
            <a:r>
              <a:rPr lang="en-US" sz="7800" b="1" dirty="0" err="1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検証結果</a:t>
            </a:r>
            <a:endParaRPr lang="en-US" sz="7800" dirty="0"/>
          </a:p>
        </p:txBody>
      </p:sp>
      <p:sp>
        <p:nvSpPr>
          <p:cNvPr id="3" name="Text 1"/>
          <p:cNvSpPr/>
          <p:nvPr/>
        </p:nvSpPr>
        <p:spPr>
          <a:xfrm>
            <a:off x="6538818" y="4635698"/>
            <a:ext cx="6050345" cy="4961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理論を実践で確認する</a:t>
            </a:r>
            <a:endParaRPr lang="en-US" sz="3100" dirty="0"/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C909E4D5-20BF-8639-5B11-E0BEEDA9B4B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056453" y="2579402"/>
            <a:ext cx="544270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小説風プロンプトの検証</a:t>
            </a:r>
            <a:endParaRPr lang="en-US" sz="3900" dirty="0"/>
          </a:p>
        </p:txBody>
      </p:sp>
      <p:sp>
        <p:nvSpPr>
          <p:cNvPr id="4" name="Text 1"/>
          <p:cNvSpPr/>
          <p:nvPr/>
        </p:nvSpPr>
        <p:spPr>
          <a:xfrm>
            <a:off x="6056453" y="3842980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000" b="1" dirty="0">
                <a:solidFill>
                  <a:srgbClr val="FFFFFF"/>
                </a:solidFill>
                <a:latin typeface="Noto Sans JP Bold" pitchFamily="34" charset="0"/>
                <a:ea typeface="Noto Sans JP Bold" pitchFamily="34" charset="-122"/>
                <a:cs typeface="Noto Sans JP Bold" pitchFamily="34" charset="-120"/>
              </a:rPr>
              <a:t>実験内容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056453" y="4450794"/>
            <a:ext cx="8243206" cy="31562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小説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を学習データとして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IN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させて、</a:t>
            </a:r>
            <a:r>
              <a:rPr lang="en-US" sz="2000" dirty="0" err="1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  <a:cs typeface="Noto Sans JP" pitchFamily="34" charset="-120"/>
              </a:rPr>
              <a:t>AIの文章生成能力を検証</a:t>
            </a:r>
            <a:endParaRPr lang="en-US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  <a:cs typeface="Noto Sans JP" pitchFamily="34" charset="-120"/>
            </a:endParaRP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・小説データは、青空文庫からダウンロード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（江戸川乱歩、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 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夏目漱石、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 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芥川龍之介など、約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1.5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万作品）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・モデルは、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Transformer</a:t>
            </a: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「連続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100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文字 → 次の</a:t>
            </a:r>
            <a:r>
              <a:rPr lang="en-US" altLang="ja-JP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100</a:t>
            </a: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文字」をずらしながら、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  <a:p>
            <a:pPr>
              <a:lnSpc>
                <a:spcPts val="2500"/>
              </a:lnSpc>
            </a:pPr>
            <a:r>
              <a:rPr lang="ja-JP" altLang="en-US" sz="2000" dirty="0">
                <a:solidFill>
                  <a:srgbClr val="FFFFFF"/>
                </a:solidFill>
                <a:latin typeface="Noto Sans JP" pitchFamily="34" charset="0"/>
                <a:ea typeface="Noto Sans JP" pitchFamily="34" charset="-122"/>
              </a:rPr>
              <a:t>　　次の文字列を予測し学習</a:t>
            </a:r>
            <a:endParaRPr lang="en-US" altLang="ja-JP" sz="2000" dirty="0">
              <a:solidFill>
                <a:srgbClr val="FFFFFF"/>
              </a:solidFill>
              <a:latin typeface="Noto Sans JP" pitchFamily="34" charset="0"/>
              <a:ea typeface="Noto Sans JP" pitchFamily="34" charset="-122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1281</TotalTime>
  <Words>1788</Words>
  <Application>Microsoft Office PowerPoint</Application>
  <PresentationFormat>ユーザー設定</PresentationFormat>
  <Paragraphs>318</Paragraphs>
  <Slides>19</Slides>
  <Notes>19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19</vt:i4>
      </vt:variant>
    </vt:vector>
  </HeadingPairs>
  <TitlesOfParts>
    <vt:vector size="26" baseType="lpstr">
      <vt:lpstr>Noto Sans JP Bold</vt:lpstr>
      <vt:lpstr>游ゴシック</vt:lpstr>
      <vt:lpstr>Noto Sans JP</vt:lpstr>
      <vt:lpstr>Noto Sans JP Light</vt:lpstr>
      <vt:lpstr>Calibri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subject/>
  <dc:creator/>
  <cp:lastModifiedBy>牧野　功（ベース）</cp:lastModifiedBy>
  <cp:revision>17</cp:revision>
  <cp:lastPrinted>2025-12-10T20:10:16Z</cp:lastPrinted>
  <dcterms:created xsi:type="dcterms:W3CDTF">2025-12-09T23:09:54Z</dcterms:created>
  <dcterms:modified xsi:type="dcterms:W3CDTF">2025-12-15T17:54:27Z</dcterms:modified>
</cp:coreProperties>
</file>